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70" r:id="rId2"/>
  </p:sldMasterIdLst>
  <p:notesMasterIdLst>
    <p:notesMasterId r:id="rId60"/>
  </p:notesMasterIdLst>
  <p:sldIdLst>
    <p:sldId id="373" r:id="rId3"/>
    <p:sldId id="473" r:id="rId4"/>
    <p:sldId id="498" r:id="rId5"/>
    <p:sldId id="571" r:id="rId6"/>
    <p:sldId id="574" r:id="rId7"/>
    <p:sldId id="572" r:id="rId8"/>
    <p:sldId id="579" r:id="rId9"/>
    <p:sldId id="573" r:id="rId10"/>
    <p:sldId id="581" r:id="rId11"/>
    <p:sldId id="580" r:id="rId12"/>
    <p:sldId id="575" r:id="rId13"/>
    <p:sldId id="576" r:id="rId14"/>
    <p:sldId id="577" r:id="rId15"/>
    <p:sldId id="607" r:id="rId16"/>
    <p:sldId id="559" r:id="rId17"/>
    <p:sldId id="560" r:id="rId18"/>
    <p:sldId id="569" r:id="rId19"/>
    <p:sldId id="570" r:id="rId20"/>
    <p:sldId id="561" r:id="rId21"/>
    <p:sldId id="562" r:id="rId22"/>
    <p:sldId id="563" r:id="rId23"/>
    <p:sldId id="564" r:id="rId24"/>
    <p:sldId id="565" r:id="rId25"/>
    <p:sldId id="566" r:id="rId26"/>
    <p:sldId id="567" r:id="rId27"/>
    <p:sldId id="568" r:id="rId28"/>
    <p:sldId id="582" r:id="rId29"/>
    <p:sldId id="586" r:id="rId30"/>
    <p:sldId id="583" r:id="rId31"/>
    <p:sldId id="584" r:id="rId32"/>
    <p:sldId id="587" r:id="rId33"/>
    <p:sldId id="585" r:id="rId34"/>
    <p:sldId id="588" r:id="rId35"/>
    <p:sldId id="606" r:id="rId36"/>
    <p:sldId id="604" r:id="rId37"/>
    <p:sldId id="605" r:id="rId38"/>
    <p:sldId id="595" r:id="rId39"/>
    <p:sldId id="596" r:id="rId40"/>
    <p:sldId id="597" r:id="rId41"/>
    <p:sldId id="589" r:id="rId42"/>
    <p:sldId id="590" r:id="rId43"/>
    <p:sldId id="591" r:id="rId44"/>
    <p:sldId id="610" r:id="rId45"/>
    <p:sldId id="611" r:id="rId46"/>
    <p:sldId id="612" r:id="rId47"/>
    <p:sldId id="592" r:id="rId48"/>
    <p:sldId id="593" r:id="rId49"/>
    <p:sldId id="594" r:id="rId50"/>
    <p:sldId id="598" r:id="rId51"/>
    <p:sldId id="599" r:id="rId52"/>
    <p:sldId id="600" r:id="rId53"/>
    <p:sldId id="601" r:id="rId54"/>
    <p:sldId id="602" r:id="rId55"/>
    <p:sldId id="603" r:id="rId56"/>
    <p:sldId id="609" r:id="rId57"/>
    <p:sldId id="608" r:id="rId58"/>
    <p:sldId id="371" r:id="rId5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465A"/>
    <a:srgbClr val="0291A0"/>
    <a:srgbClr val="F2F2F2"/>
    <a:srgbClr val="F5CFD1"/>
    <a:srgbClr val="DBE1E4"/>
    <a:srgbClr val="E9E8E9"/>
    <a:srgbClr val="444444"/>
    <a:srgbClr val="90CD59"/>
    <a:srgbClr val="F1C900"/>
    <a:srgbClr val="5466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824" autoAdjust="0"/>
    <p:restoredTop sz="89437" autoAdjust="0"/>
  </p:normalViewPr>
  <p:slideViewPr>
    <p:cSldViewPr snapToGrid="0">
      <p:cViewPr varScale="1">
        <p:scale>
          <a:sx n="98" d="100"/>
          <a:sy n="98" d="100"/>
        </p:scale>
        <p:origin x="72" y="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305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636834-E218-40A7-88FA-09D974B52C67}"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ru-RU"/>
        </a:p>
      </dgm:t>
    </dgm:pt>
    <dgm:pt modelId="{ABE03F7F-E013-434E-942F-9F702C25FAC0}">
      <dgm:prSet phldrT="[Текст]" custT="1"/>
      <dgm:spPr>
        <a:solidFill>
          <a:srgbClr val="E4465A"/>
        </a:solidFill>
        <a:ln w="19050">
          <a:noFill/>
        </a:ln>
      </dgm:spPr>
      <dgm:t>
        <a:bodyPr/>
        <a:lstStyle/>
        <a:p>
          <a:r>
            <a:rPr lang="ru-RU" sz="1600" b="1" dirty="0" smtClean="0">
              <a:solidFill>
                <a:schemeClr val="bg1"/>
              </a:solidFill>
              <a:latin typeface="Segoe UI" panose="020B0502040204020203" pitchFamily="34" charset="0"/>
              <a:cs typeface="Segoe UI" panose="020B0502040204020203" pitchFamily="34" charset="0"/>
            </a:rPr>
            <a:t>Закупка РЭП и ПП РФ 925:</a:t>
          </a:r>
          <a:endParaRPr lang="ru-RU" sz="1600" b="1" dirty="0">
            <a:solidFill>
              <a:schemeClr val="bg1"/>
            </a:solidFill>
            <a:latin typeface="Segoe UI" panose="020B0502040204020203" pitchFamily="34" charset="0"/>
            <a:cs typeface="Segoe UI" panose="020B0502040204020203" pitchFamily="34" charset="0"/>
          </a:endParaRPr>
        </a:p>
      </dgm:t>
    </dgm:pt>
    <dgm:pt modelId="{2DD29CAC-5504-48CA-9FC3-BABC8578175E}" type="parTrans" cxnId="{E3EAD89D-9783-4348-BC7C-8550364C301F}">
      <dgm:prSet/>
      <dgm:spPr/>
      <dgm:t>
        <a:bodyPr/>
        <a:lstStyle/>
        <a:p>
          <a:endParaRPr lang="ru-RU" sz="1600"/>
        </a:p>
      </dgm:t>
    </dgm:pt>
    <dgm:pt modelId="{CEE47AA9-2B62-406A-A88C-F6721C8450E3}" type="sibTrans" cxnId="{E3EAD89D-9783-4348-BC7C-8550364C301F}">
      <dgm:prSet custT="1"/>
      <dgm:spPr>
        <a:noFill/>
      </dgm:spPr>
      <dgm:t>
        <a:bodyPr/>
        <a:lstStyle/>
        <a:p>
          <a:endParaRPr lang="ru-RU" sz="1600"/>
        </a:p>
      </dgm:t>
    </dgm:pt>
    <dgm:pt modelId="{222B5C4C-50B8-4407-BC86-27D9789CAB71}">
      <dgm:prSet phldrT="[Текст]" custT="1"/>
      <dgm:spPr>
        <a:solidFill>
          <a:srgbClr val="F2F2F2"/>
        </a:solidFill>
      </dgm:spPr>
      <dgm:t>
        <a:bodyPr/>
        <a:lstStyle/>
        <a:p>
          <a:r>
            <a:rPr lang="ru-RU" sz="1600" b="1" dirty="0" smtClean="0">
              <a:solidFill>
                <a:srgbClr val="0291A0"/>
              </a:solidFill>
              <a:latin typeface="Segoe UI" panose="020B0502040204020203" pitchFamily="34" charset="0"/>
              <a:cs typeface="Segoe UI" panose="020B0502040204020203" pitchFamily="34" charset="0"/>
            </a:rPr>
            <a:t>Пункты 2, 3, 4 и 2.1, 3.1, 4.1 необходимо применять в совокупности. Отсутствие продукции в реестре не означает, что ее можно оценивать как иностранную, просто размер преференции будет меньше.</a:t>
          </a:r>
          <a:endParaRPr lang="ru-RU" sz="1600" dirty="0">
            <a:solidFill>
              <a:schemeClr val="tx1"/>
            </a:solidFill>
            <a:latin typeface="Segoe UI" panose="020B0502040204020203" pitchFamily="34" charset="0"/>
            <a:cs typeface="Segoe UI" panose="020B0502040204020203" pitchFamily="34" charset="0"/>
          </a:endParaRPr>
        </a:p>
      </dgm:t>
    </dgm:pt>
    <dgm:pt modelId="{0F4236C1-3675-4018-9AAA-82C263125B78}" type="parTrans" cxnId="{CF714AB2-CA27-4335-BCBB-94B80B497248}">
      <dgm:prSet/>
      <dgm:spPr/>
      <dgm:t>
        <a:bodyPr/>
        <a:lstStyle/>
        <a:p>
          <a:endParaRPr lang="ru-RU" sz="1600"/>
        </a:p>
      </dgm:t>
    </dgm:pt>
    <dgm:pt modelId="{8C7B8EBB-C605-491C-9555-C8BE76091DF0}" type="sibTrans" cxnId="{CF714AB2-CA27-4335-BCBB-94B80B497248}">
      <dgm:prSet custT="1"/>
      <dgm:spPr>
        <a:solidFill>
          <a:schemeClr val="bg1"/>
        </a:solidFill>
      </dgm:spPr>
      <dgm:t>
        <a:bodyPr/>
        <a:lstStyle/>
        <a:p>
          <a:endParaRPr lang="ru-RU" sz="1600"/>
        </a:p>
      </dgm:t>
    </dgm:pt>
    <dgm:pt modelId="{81406654-1BE3-4027-A64C-AB88EBA2C4FD}">
      <dgm:prSet phldrT="[Текст]" custT="1"/>
      <dgm:spPr>
        <a:solidFill>
          <a:srgbClr val="F2F2F2"/>
        </a:solidFill>
      </dgm:spPr>
      <dgm:t>
        <a:bodyPr/>
        <a:lstStyle/>
        <a:p>
          <a:pPr>
            <a:lnSpc>
              <a:spcPct val="100000"/>
            </a:lnSpc>
          </a:pPr>
          <a:r>
            <a:rPr lang="ru-RU" sz="1600" b="1" dirty="0" smtClean="0">
              <a:solidFill>
                <a:srgbClr val="0291A0"/>
              </a:solidFill>
              <a:latin typeface="Segoe UI" panose="020B0502040204020203" pitchFamily="34" charset="0"/>
              <a:cs typeface="Segoe UI" panose="020B0502040204020203" pitchFamily="34" charset="0"/>
            </a:rPr>
            <a:t>Статус заявки «отечественная»</a:t>
          </a:r>
          <a:r>
            <a:rPr lang="en-US" sz="1600" b="1" dirty="0" smtClean="0">
              <a:solidFill>
                <a:srgbClr val="0291A0"/>
              </a:solidFill>
              <a:latin typeface="Segoe UI" panose="020B0502040204020203" pitchFamily="34" charset="0"/>
              <a:cs typeface="Segoe UI" panose="020B0502040204020203" pitchFamily="34" charset="0"/>
            </a:rPr>
            <a:t>/</a:t>
          </a:r>
          <a:r>
            <a:rPr lang="ru-RU" sz="1600" b="1" dirty="0" smtClean="0">
              <a:solidFill>
                <a:srgbClr val="0291A0"/>
              </a:solidFill>
              <a:latin typeface="Segoe UI" panose="020B0502040204020203" pitchFamily="34" charset="0"/>
              <a:cs typeface="Segoe UI" panose="020B0502040204020203" pitchFamily="34" charset="0"/>
            </a:rPr>
            <a:t>иностранная присваивается исключительно в зависимости от нахождения продукции в реестре. Нет в реестре – оцениваем как иностранную. Есть в реестре – оцениваем как «отечественную».</a:t>
          </a:r>
          <a:endParaRPr lang="ru-RU" sz="1600" dirty="0">
            <a:solidFill>
              <a:schemeClr val="tx1"/>
            </a:solidFill>
            <a:latin typeface="Segoe UI" panose="020B0502040204020203" pitchFamily="34" charset="0"/>
            <a:cs typeface="Segoe UI" panose="020B0502040204020203" pitchFamily="34" charset="0"/>
          </a:endParaRPr>
        </a:p>
      </dgm:t>
    </dgm:pt>
    <dgm:pt modelId="{B9CCB0ED-4E0F-4C59-AECE-26C8BC03857F}" type="parTrans" cxnId="{C62F17BE-14C2-4852-978B-5B5CBFC8427E}">
      <dgm:prSet/>
      <dgm:spPr/>
      <dgm:t>
        <a:bodyPr/>
        <a:lstStyle/>
        <a:p>
          <a:endParaRPr lang="ru-RU" sz="1600"/>
        </a:p>
      </dgm:t>
    </dgm:pt>
    <dgm:pt modelId="{FEDDFE56-C804-46D8-9C9C-E68D24954533}" type="sibTrans" cxnId="{C62F17BE-14C2-4852-978B-5B5CBFC8427E}">
      <dgm:prSet custT="1"/>
      <dgm:spPr>
        <a:noFill/>
      </dgm:spPr>
      <dgm:t>
        <a:bodyPr/>
        <a:lstStyle/>
        <a:p>
          <a:endParaRPr lang="ru-RU" sz="1600"/>
        </a:p>
      </dgm:t>
    </dgm:pt>
    <dgm:pt modelId="{8A3FB283-08E8-40AD-922A-3A46944E3FC7}" type="pres">
      <dgm:prSet presAssocID="{6C636834-E218-40A7-88FA-09D974B52C67}" presName="Name0" presStyleCnt="0">
        <dgm:presLayoutVars>
          <dgm:dir/>
          <dgm:resizeHandles val="exact"/>
        </dgm:presLayoutVars>
      </dgm:prSet>
      <dgm:spPr/>
      <dgm:t>
        <a:bodyPr/>
        <a:lstStyle/>
        <a:p>
          <a:endParaRPr lang="ru-RU"/>
        </a:p>
      </dgm:t>
    </dgm:pt>
    <dgm:pt modelId="{993F8A60-84A1-41CF-B674-BC75426947F1}" type="pres">
      <dgm:prSet presAssocID="{ABE03F7F-E013-434E-942F-9F702C25FAC0}" presName="node" presStyleLbl="node1" presStyleIdx="0" presStyleCnt="3" custScaleX="158804" custRadScaleRad="85407" custRadScaleInc="-9375">
        <dgm:presLayoutVars>
          <dgm:bulletEnabled val="1"/>
        </dgm:presLayoutVars>
      </dgm:prSet>
      <dgm:spPr/>
      <dgm:t>
        <a:bodyPr/>
        <a:lstStyle/>
        <a:p>
          <a:endParaRPr lang="ru-RU"/>
        </a:p>
      </dgm:t>
    </dgm:pt>
    <dgm:pt modelId="{40FE8535-A537-4027-9525-8632094AC34E}" type="pres">
      <dgm:prSet presAssocID="{CEE47AA9-2B62-406A-A88C-F6721C8450E3}" presName="sibTrans" presStyleLbl="sibTrans2D1" presStyleIdx="0" presStyleCnt="3" custScaleX="255630" custLinFactX="-500548" custLinFactY="-247744" custLinFactNeighborX="-600000" custLinFactNeighborY="-300000"/>
      <dgm:spPr>
        <a:prstGeom prst="rightArrow">
          <a:avLst/>
        </a:prstGeom>
      </dgm:spPr>
      <dgm:t>
        <a:bodyPr/>
        <a:lstStyle/>
        <a:p>
          <a:endParaRPr lang="ru-RU"/>
        </a:p>
      </dgm:t>
    </dgm:pt>
    <dgm:pt modelId="{3B512C34-7152-4DAA-8280-AB32F021B552}" type="pres">
      <dgm:prSet presAssocID="{CEE47AA9-2B62-406A-A88C-F6721C8450E3}" presName="connectorText" presStyleLbl="sibTrans2D1" presStyleIdx="0" presStyleCnt="3"/>
      <dgm:spPr/>
      <dgm:t>
        <a:bodyPr/>
        <a:lstStyle/>
        <a:p>
          <a:endParaRPr lang="ru-RU"/>
        </a:p>
      </dgm:t>
    </dgm:pt>
    <dgm:pt modelId="{F6971630-4D83-4AA3-B984-0222D23CE55F}" type="pres">
      <dgm:prSet presAssocID="{222B5C4C-50B8-4407-BC86-27D9789CAB71}" presName="node" presStyleLbl="node1" presStyleIdx="1" presStyleCnt="3" custScaleX="228246" custScaleY="200906" custRadScaleRad="127975" custRadScaleInc="-38941">
        <dgm:presLayoutVars>
          <dgm:bulletEnabled val="1"/>
        </dgm:presLayoutVars>
      </dgm:prSet>
      <dgm:spPr/>
      <dgm:t>
        <a:bodyPr/>
        <a:lstStyle/>
        <a:p>
          <a:endParaRPr lang="ru-RU"/>
        </a:p>
      </dgm:t>
    </dgm:pt>
    <dgm:pt modelId="{03BEE057-376B-46EE-9E80-72248C2C304D}" type="pres">
      <dgm:prSet presAssocID="{8C7B8EBB-C605-491C-9555-C8BE76091DF0}" presName="sibTrans" presStyleLbl="sibTrans2D1" presStyleIdx="1" presStyleCnt="3" custLinFactY="200000" custLinFactNeighborX="10596" custLinFactNeighborY="203974"/>
      <dgm:spPr/>
      <dgm:t>
        <a:bodyPr/>
        <a:lstStyle/>
        <a:p>
          <a:endParaRPr lang="ru-RU"/>
        </a:p>
      </dgm:t>
    </dgm:pt>
    <dgm:pt modelId="{2C174630-036C-4962-BAA8-333CCC448471}" type="pres">
      <dgm:prSet presAssocID="{8C7B8EBB-C605-491C-9555-C8BE76091DF0}" presName="connectorText" presStyleLbl="sibTrans2D1" presStyleIdx="1" presStyleCnt="3"/>
      <dgm:spPr/>
      <dgm:t>
        <a:bodyPr/>
        <a:lstStyle/>
        <a:p>
          <a:endParaRPr lang="ru-RU"/>
        </a:p>
      </dgm:t>
    </dgm:pt>
    <dgm:pt modelId="{FE6D0D2C-B6DC-4C19-86A4-AE7670ABF7E7}" type="pres">
      <dgm:prSet presAssocID="{81406654-1BE3-4027-A64C-AB88EBA2C4FD}" presName="node" presStyleLbl="node1" presStyleIdx="2" presStyleCnt="3" custScaleX="228199" custScaleY="202564" custRadScaleRad="134337" custRadScaleInc="39466">
        <dgm:presLayoutVars>
          <dgm:bulletEnabled val="1"/>
        </dgm:presLayoutVars>
      </dgm:prSet>
      <dgm:spPr/>
      <dgm:t>
        <a:bodyPr/>
        <a:lstStyle/>
        <a:p>
          <a:endParaRPr lang="ru-RU"/>
        </a:p>
      </dgm:t>
    </dgm:pt>
    <dgm:pt modelId="{E7DFB257-CD92-480C-929B-B65F91224E33}" type="pres">
      <dgm:prSet presAssocID="{FEDDFE56-C804-46D8-9C9C-E68D24954533}" presName="sibTrans" presStyleLbl="sibTrans2D1" presStyleIdx="2" presStyleCnt="3" custAng="10617938" custScaleX="255630" custLinFactX="-500000" custLinFactY="-200000" custLinFactNeighborX="-516639" custLinFactNeighborY="-217287"/>
      <dgm:spPr>
        <a:prstGeom prst="rightArrow">
          <a:avLst/>
        </a:prstGeom>
      </dgm:spPr>
      <dgm:t>
        <a:bodyPr/>
        <a:lstStyle/>
        <a:p>
          <a:endParaRPr lang="ru-RU"/>
        </a:p>
      </dgm:t>
    </dgm:pt>
    <dgm:pt modelId="{3AAAC3B0-B4F2-467B-8A84-B716245BA24E}" type="pres">
      <dgm:prSet presAssocID="{FEDDFE56-C804-46D8-9C9C-E68D24954533}" presName="connectorText" presStyleLbl="sibTrans2D1" presStyleIdx="2" presStyleCnt="3"/>
      <dgm:spPr/>
      <dgm:t>
        <a:bodyPr/>
        <a:lstStyle/>
        <a:p>
          <a:endParaRPr lang="ru-RU"/>
        </a:p>
      </dgm:t>
    </dgm:pt>
  </dgm:ptLst>
  <dgm:cxnLst>
    <dgm:cxn modelId="{D0A96FF5-915E-48F3-B0E6-F242B6D3E576}" type="presOf" srcId="{222B5C4C-50B8-4407-BC86-27D9789CAB71}" destId="{F6971630-4D83-4AA3-B984-0222D23CE55F}" srcOrd="0" destOrd="0" presId="urn:microsoft.com/office/officeart/2005/8/layout/cycle7"/>
    <dgm:cxn modelId="{C62F17BE-14C2-4852-978B-5B5CBFC8427E}" srcId="{6C636834-E218-40A7-88FA-09D974B52C67}" destId="{81406654-1BE3-4027-A64C-AB88EBA2C4FD}" srcOrd="2" destOrd="0" parTransId="{B9CCB0ED-4E0F-4C59-AECE-26C8BC03857F}" sibTransId="{FEDDFE56-C804-46D8-9C9C-E68D24954533}"/>
    <dgm:cxn modelId="{6B74701F-EC29-412C-AC24-79C6B17D8512}" type="presOf" srcId="{81406654-1BE3-4027-A64C-AB88EBA2C4FD}" destId="{FE6D0D2C-B6DC-4C19-86A4-AE7670ABF7E7}" srcOrd="0" destOrd="0" presId="urn:microsoft.com/office/officeart/2005/8/layout/cycle7"/>
    <dgm:cxn modelId="{EEA1037B-D758-4F6C-AAE3-CC9817707DE1}" type="presOf" srcId="{CEE47AA9-2B62-406A-A88C-F6721C8450E3}" destId="{3B512C34-7152-4DAA-8280-AB32F021B552}" srcOrd="1" destOrd="0" presId="urn:microsoft.com/office/officeart/2005/8/layout/cycle7"/>
    <dgm:cxn modelId="{CF714AB2-CA27-4335-BCBB-94B80B497248}" srcId="{6C636834-E218-40A7-88FA-09D974B52C67}" destId="{222B5C4C-50B8-4407-BC86-27D9789CAB71}" srcOrd="1" destOrd="0" parTransId="{0F4236C1-3675-4018-9AAA-82C263125B78}" sibTransId="{8C7B8EBB-C605-491C-9555-C8BE76091DF0}"/>
    <dgm:cxn modelId="{A261F215-D4AC-47EA-BE8E-40ECB599AB20}" type="presOf" srcId="{8C7B8EBB-C605-491C-9555-C8BE76091DF0}" destId="{2C174630-036C-4962-BAA8-333CCC448471}" srcOrd="1" destOrd="0" presId="urn:microsoft.com/office/officeart/2005/8/layout/cycle7"/>
    <dgm:cxn modelId="{9696E014-1708-48AB-8872-83A9A370B243}" type="presOf" srcId="{FEDDFE56-C804-46D8-9C9C-E68D24954533}" destId="{E7DFB257-CD92-480C-929B-B65F91224E33}" srcOrd="0" destOrd="0" presId="urn:microsoft.com/office/officeart/2005/8/layout/cycle7"/>
    <dgm:cxn modelId="{670C345F-1152-4A40-B684-169B26FD4C1F}" type="presOf" srcId="{CEE47AA9-2B62-406A-A88C-F6721C8450E3}" destId="{40FE8535-A537-4027-9525-8632094AC34E}" srcOrd="0" destOrd="0" presId="urn:microsoft.com/office/officeart/2005/8/layout/cycle7"/>
    <dgm:cxn modelId="{E3EAD89D-9783-4348-BC7C-8550364C301F}" srcId="{6C636834-E218-40A7-88FA-09D974B52C67}" destId="{ABE03F7F-E013-434E-942F-9F702C25FAC0}" srcOrd="0" destOrd="0" parTransId="{2DD29CAC-5504-48CA-9FC3-BABC8578175E}" sibTransId="{CEE47AA9-2B62-406A-A88C-F6721C8450E3}"/>
    <dgm:cxn modelId="{D18006FB-96D9-4FF6-9F3F-3ACE2D507A96}" type="presOf" srcId="{ABE03F7F-E013-434E-942F-9F702C25FAC0}" destId="{993F8A60-84A1-41CF-B674-BC75426947F1}" srcOrd="0" destOrd="0" presId="urn:microsoft.com/office/officeart/2005/8/layout/cycle7"/>
    <dgm:cxn modelId="{76B4316B-BA86-47AC-BD07-A0B5E21C010F}" type="presOf" srcId="{6C636834-E218-40A7-88FA-09D974B52C67}" destId="{8A3FB283-08E8-40AD-922A-3A46944E3FC7}" srcOrd="0" destOrd="0" presId="urn:microsoft.com/office/officeart/2005/8/layout/cycle7"/>
    <dgm:cxn modelId="{EADADD5B-BA80-4343-BAE6-84DB6185FA86}" type="presOf" srcId="{8C7B8EBB-C605-491C-9555-C8BE76091DF0}" destId="{03BEE057-376B-46EE-9E80-72248C2C304D}" srcOrd="0" destOrd="0" presId="urn:microsoft.com/office/officeart/2005/8/layout/cycle7"/>
    <dgm:cxn modelId="{9D3FC33F-9551-4763-92F3-994D2DFDA9D3}" type="presOf" srcId="{FEDDFE56-C804-46D8-9C9C-E68D24954533}" destId="{3AAAC3B0-B4F2-467B-8A84-B716245BA24E}" srcOrd="1" destOrd="0" presId="urn:microsoft.com/office/officeart/2005/8/layout/cycle7"/>
    <dgm:cxn modelId="{E5766909-91D1-425C-8B89-45A62A3FB0DF}" type="presParOf" srcId="{8A3FB283-08E8-40AD-922A-3A46944E3FC7}" destId="{993F8A60-84A1-41CF-B674-BC75426947F1}" srcOrd="0" destOrd="0" presId="urn:microsoft.com/office/officeart/2005/8/layout/cycle7"/>
    <dgm:cxn modelId="{DFDEB821-0ADE-4287-8894-ED215EE28DBF}" type="presParOf" srcId="{8A3FB283-08E8-40AD-922A-3A46944E3FC7}" destId="{40FE8535-A537-4027-9525-8632094AC34E}" srcOrd="1" destOrd="0" presId="urn:microsoft.com/office/officeart/2005/8/layout/cycle7"/>
    <dgm:cxn modelId="{81E7948B-39D7-4239-8074-61EC0C47E376}" type="presParOf" srcId="{40FE8535-A537-4027-9525-8632094AC34E}" destId="{3B512C34-7152-4DAA-8280-AB32F021B552}" srcOrd="0" destOrd="0" presId="urn:microsoft.com/office/officeart/2005/8/layout/cycle7"/>
    <dgm:cxn modelId="{7B708A90-CEDE-4F9D-8C25-65535F187D6D}" type="presParOf" srcId="{8A3FB283-08E8-40AD-922A-3A46944E3FC7}" destId="{F6971630-4D83-4AA3-B984-0222D23CE55F}" srcOrd="2" destOrd="0" presId="urn:microsoft.com/office/officeart/2005/8/layout/cycle7"/>
    <dgm:cxn modelId="{EBD6DA51-7659-4116-A32B-F4C15BCC699C}" type="presParOf" srcId="{8A3FB283-08E8-40AD-922A-3A46944E3FC7}" destId="{03BEE057-376B-46EE-9E80-72248C2C304D}" srcOrd="3" destOrd="0" presId="urn:microsoft.com/office/officeart/2005/8/layout/cycle7"/>
    <dgm:cxn modelId="{164FECE4-30D6-41A4-B98E-8FF8E8BFFE07}" type="presParOf" srcId="{03BEE057-376B-46EE-9E80-72248C2C304D}" destId="{2C174630-036C-4962-BAA8-333CCC448471}" srcOrd="0" destOrd="0" presId="urn:microsoft.com/office/officeart/2005/8/layout/cycle7"/>
    <dgm:cxn modelId="{4112D9FB-5902-4E0D-A7EB-32A3FDA831A5}" type="presParOf" srcId="{8A3FB283-08E8-40AD-922A-3A46944E3FC7}" destId="{FE6D0D2C-B6DC-4C19-86A4-AE7670ABF7E7}" srcOrd="4" destOrd="0" presId="urn:microsoft.com/office/officeart/2005/8/layout/cycle7"/>
    <dgm:cxn modelId="{A6DE4BD5-F729-4D92-AA31-71D1AC08FCEA}" type="presParOf" srcId="{8A3FB283-08E8-40AD-922A-3A46944E3FC7}" destId="{E7DFB257-CD92-480C-929B-B65F91224E33}" srcOrd="5" destOrd="0" presId="urn:microsoft.com/office/officeart/2005/8/layout/cycle7"/>
    <dgm:cxn modelId="{D0F2DA76-B7B0-4444-AF77-502B78ABF66C}" type="presParOf" srcId="{E7DFB257-CD92-480C-929B-B65F91224E33}" destId="{3AAAC3B0-B4F2-467B-8A84-B716245BA24E}"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3F8A60-84A1-41CF-B674-BC75426947F1}">
      <dsp:nvSpPr>
        <dsp:cNvPr id="0" name=""/>
        <dsp:cNvSpPr/>
      </dsp:nvSpPr>
      <dsp:spPr>
        <a:xfrm>
          <a:off x="3394018" y="31779"/>
          <a:ext cx="3344503" cy="1053028"/>
        </a:xfrm>
        <a:prstGeom prst="roundRect">
          <a:avLst>
            <a:gd name="adj" fmla="val 10000"/>
          </a:avLst>
        </a:prstGeom>
        <a:solidFill>
          <a:srgbClr val="E4465A"/>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bg1"/>
              </a:solidFill>
              <a:latin typeface="Segoe UI" panose="020B0502040204020203" pitchFamily="34" charset="0"/>
              <a:cs typeface="Segoe UI" panose="020B0502040204020203" pitchFamily="34" charset="0"/>
            </a:rPr>
            <a:t>Закупка РЭП и ПП РФ 925:</a:t>
          </a:r>
          <a:endParaRPr lang="ru-RU" sz="1600" b="1" kern="1200" dirty="0">
            <a:solidFill>
              <a:schemeClr val="bg1"/>
            </a:solidFill>
            <a:latin typeface="Segoe UI" panose="020B0502040204020203" pitchFamily="34" charset="0"/>
            <a:cs typeface="Segoe UI" panose="020B0502040204020203" pitchFamily="34" charset="0"/>
          </a:endParaRPr>
        </a:p>
      </dsp:txBody>
      <dsp:txXfrm>
        <a:off x="3424860" y="62621"/>
        <a:ext cx="3282819" cy="991344"/>
      </dsp:txXfrm>
    </dsp:sp>
    <dsp:sp modelId="{40FE8535-A537-4027-9525-8632094AC34E}">
      <dsp:nvSpPr>
        <dsp:cNvPr id="0" name=""/>
        <dsp:cNvSpPr/>
      </dsp:nvSpPr>
      <dsp:spPr>
        <a:xfrm rot="2182227">
          <a:off x="1910828" y="-184280"/>
          <a:ext cx="864454" cy="368560"/>
        </a:xfrm>
        <a:prstGeom prst="rightArrow">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a:off x="2021396" y="-110568"/>
        <a:ext cx="643318" cy="221136"/>
      </dsp:txXfrm>
    </dsp:sp>
    <dsp:sp modelId="{F6971630-4D83-4AA3-B984-0222D23CE55F}">
      <dsp:nvSpPr>
        <dsp:cNvPr id="0" name=""/>
        <dsp:cNvSpPr/>
      </dsp:nvSpPr>
      <dsp:spPr>
        <a:xfrm>
          <a:off x="5381102" y="1502456"/>
          <a:ext cx="4806991" cy="2115597"/>
        </a:xfrm>
        <a:prstGeom prst="roundRect">
          <a:avLst>
            <a:gd name="adj" fmla="val 10000"/>
          </a:avLst>
        </a:prstGeom>
        <a:solidFill>
          <a:srgbClr val="F2F2F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b="1" kern="1200" dirty="0" smtClean="0">
              <a:solidFill>
                <a:srgbClr val="0291A0"/>
              </a:solidFill>
              <a:latin typeface="Segoe UI" panose="020B0502040204020203" pitchFamily="34" charset="0"/>
              <a:cs typeface="Segoe UI" panose="020B0502040204020203" pitchFamily="34" charset="0"/>
            </a:rPr>
            <a:t>Пункты 2, 3, 4 и 2.1, 3.1, 4.1 необходимо применять в совокупности. Отсутствие продукции в реестре не означает, что ее можно оценивать как иностранную, просто размер преференции будет меньше.</a:t>
          </a:r>
          <a:endParaRPr lang="ru-RU" sz="1600" kern="1200" dirty="0">
            <a:solidFill>
              <a:schemeClr val="tx1"/>
            </a:solidFill>
            <a:latin typeface="Segoe UI" panose="020B0502040204020203" pitchFamily="34" charset="0"/>
            <a:cs typeface="Segoe UI" panose="020B0502040204020203" pitchFamily="34" charset="0"/>
          </a:endParaRPr>
        </a:p>
      </dsp:txBody>
      <dsp:txXfrm>
        <a:off x="5443066" y="1564420"/>
        <a:ext cx="4683063" cy="1991669"/>
      </dsp:txXfrm>
    </dsp:sp>
    <dsp:sp modelId="{03BEE057-376B-46EE-9E80-72248C2C304D}">
      <dsp:nvSpPr>
        <dsp:cNvPr id="0" name=""/>
        <dsp:cNvSpPr/>
      </dsp:nvSpPr>
      <dsp:spPr>
        <a:xfrm rot="10799983">
          <a:off x="5036498" y="3864874"/>
          <a:ext cx="338166" cy="368560"/>
        </a:xfrm>
        <a:prstGeom prst="leftRightArrow">
          <a:avLst>
            <a:gd name="adj1" fmla="val 60000"/>
            <a:gd name="adj2" fmla="val 50000"/>
          </a:avLst>
        </a:prstGeom>
        <a:solidFill>
          <a:schemeClr val="bg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rot="10800000">
        <a:off x="5137948" y="3938586"/>
        <a:ext cx="135266" cy="221136"/>
      </dsp:txXfrm>
    </dsp:sp>
    <dsp:sp modelId="{FE6D0D2C-B6DC-4C19-86A4-AE7670ABF7E7}">
      <dsp:nvSpPr>
        <dsp:cNvPr id="0" name=""/>
        <dsp:cNvSpPr/>
      </dsp:nvSpPr>
      <dsp:spPr>
        <a:xfrm>
          <a:off x="152393" y="1493752"/>
          <a:ext cx="4806002" cy="2133057"/>
        </a:xfrm>
        <a:prstGeom prst="roundRect">
          <a:avLst>
            <a:gd name="adj" fmla="val 10000"/>
          </a:avLst>
        </a:prstGeom>
        <a:solidFill>
          <a:srgbClr val="F2F2F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100000"/>
            </a:lnSpc>
            <a:spcBef>
              <a:spcPct val="0"/>
            </a:spcBef>
            <a:spcAft>
              <a:spcPct val="35000"/>
            </a:spcAft>
          </a:pPr>
          <a:r>
            <a:rPr lang="ru-RU" sz="1600" b="1" kern="1200" dirty="0" smtClean="0">
              <a:solidFill>
                <a:srgbClr val="0291A0"/>
              </a:solidFill>
              <a:latin typeface="Segoe UI" panose="020B0502040204020203" pitchFamily="34" charset="0"/>
              <a:cs typeface="Segoe UI" panose="020B0502040204020203" pitchFamily="34" charset="0"/>
            </a:rPr>
            <a:t>Статус заявки «отечественная»</a:t>
          </a:r>
          <a:r>
            <a:rPr lang="en-US" sz="1600" b="1" kern="1200" dirty="0" smtClean="0">
              <a:solidFill>
                <a:srgbClr val="0291A0"/>
              </a:solidFill>
              <a:latin typeface="Segoe UI" panose="020B0502040204020203" pitchFamily="34" charset="0"/>
              <a:cs typeface="Segoe UI" panose="020B0502040204020203" pitchFamily="34" charset="0"/>
            </a:rPr>
            <a:t>/</a:t>
          </a:r>
          <a:r>
            <a:rPr lang="ru-RU" sz="1600" b="1" kern="1200" dirty="0" smtClean="0">
              <a:solidFill>
                <a:srgbClr val="0291A0"/>
              </a:solidFill>
              <a:latin typeface="Segoe UI" panose="020B0502040204020203" pitchFamily="34" charset="0"/>
              <a:cs typeface="Segoe UI" panose="020B0502040204020203" pitchFamily="34" charset="0"/>
            </a:rPr>
            <a:t>иностранная присваивается исключительно в зависимости от нахождения продукции в реестре. Нет в реестре – оцениваем как иностранную. Есть в реестре – оцениваем как «отечественную».</a:t>
          </a:r>
          <a:endParaRPr lang="ru-RU" sz="1600" kern="1200" dirty="0">
            <a:solidFill>
              <a:schemeClr val="tx1"/>
            </a:solidFill>
            <a:latin typeface="Segoe UI" panose="020B0502040204020203" pitchFamily="34" charset="0"/>
            <a:cs typeface="Segoe UI" panose="020B0502040204020203" pitchFamily="34" charset="0"/>
          </a:endParaRPr>
        </a:p>
      </dsp:txBody>
      <dsp:txXfrm>
        <a:off x="214868" y="1556227"/>
        <a:ext cx="4681052" cy="2008107"/>
      </dsp:txXfrm>
    </dsp:sp>
    <dsp:sp modelId="{E7DFB257-CD92-480C-929B-B65F91224E33}">
      <dsp:nvSpPr>
        <dsp:cNvPr id="0" name=""/>
        <dsp:cNvSpPr/>
      </dsp:nvSpPr>
      <dsp:spPr>
        <a:xfrm rot="8303962">
          <a:off x="279316" y="-184280"/>
          <a:ext cx="864454" cy="368560"/>
        </a:xfrm>
        <a:prstGeom prst="rightArrow">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a:off x="389884" y="-110568"/>
        <a:ext cx="643318" cy="221136"/>
      </dsp:txXfrm>
    </dsp:sp>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E7B227-4A70-4DA1-BCAB-4272055EF28C}" type="datetimeFigureOut">
              <a:rPr lang="ru-RU" smtClean="0"/>
              <a:t>25.12.2019</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4FF4BF-4D56-4BC3-A5E2-BC91E8E79405}" type="slidenum">
              <a:rPr lang="ru-RU" smtClean="0"/>
              <a:t>‹#›</a:t>
            </a:fld>
            <a:endParaRPr lang="ru-RU"/>
          </a:p>
        </p:txBody>
      </p:sp>
    </p:spTree>
    <p:extLst>
      <p:ext uri="{BB962C8B-B14F-4D97-AF65-F5344CB8AC3E}">
        <p14:creationId xmlns:p14="http://schemas.microsoft.com/office/powerpoint/2010/main" val="1932506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a:t>
            </a:fld>
            <a:endParaRPr lang="ru-RU"/>
          </a:p>
        </p:txBody>
      </p:sp>
    </p:spTree>
    <p:extLst>
      <p:ext uri="{BB962C8B-B14F-4D97-AF65-F5344CB8AC3E}">
        <p14:creationId xmlns:p14="http://schemas.microsoft.com/office/powerpoint/2010/main" val="24589249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11</a:t>
            </a:fld>
            <a:endParaRPr lang="ru-RU"/>
          </a:p>
        </p:txBody>
      </p:sp>
    </p:spTree>
    <p:extLst>
      <p:ext uri="{BB962C8B-B14F-4D97-AF65-F5344CB8AC3E}">
        <p14:creationId xmlns:p14="http://schemas.microsoft.com/office/powerpoint/2010/main" val="38808512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12</a:t>
            </a:fld>
            <a:endParaRPr lang="ru-RU"/>
          </a:p>
        </p:txBody>
      </p:sp>
    </p:spTree>
    <p:extLst>
      <p:ext uri="{BB962C8B-B14F-4D97-AF65-F5344CB8AC3E}">
        <p14:creationId xmlns:p14="http://schemas.microsoft.com/office/powerpoint/2010/main" val="3471138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13</a:t>
            </a:fld>
            <a:endParaRPr lang="ru-RU"/>
          </a:p>
        </p:txBody>
      </p:sp>
    </p:spTree>
    <p:extLst>
      <p:ext uri="{BB962C8B-B14F-4D97-AF65-F5344CB8AC3E}">
        <p14:creationId xmlns:p14="http://schemas.microsoft.com/office/powerpoint/2010/main" val="30351907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14</a:t>
            </a:fld>
            <a:endParaRPr lang="ru-RU"/>
          </a:p>
        </p:txBody>
      </p:sp>
    </p:spTree>
    <p:extLst>
      <p:ext uri="{BB962C8B-B14F-4D97-AF65-F5344CB8AC3E}">
        <p14:creationId xmlns:p14="http://schemas.microsoft.com/office/powerpoint/2010/main" val="3952092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15</a:t>
            </a:fld>
            <a:endParaRPr lang="ru-RU"/>
          </a:p>
        </p:txBody>
      </p:sp>
    </p:spTree>
    <p:extLst>
      <p:ext uri="{BB962C8B-B14F-4D97-AF65-F5344CB8AC3E}">
        <p14:creationId xmlns:p14="http://schemas.microsoft.com/office/powerpoint/2010/main" val="29504769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16</a:t>
            </a:fld>
            <a:endParaRPr lang="ru-RU"/>
          </a:p>
        </p:txBody>
      </p:sp>
    </p:spTree>
    <p:extLst>
      <p:ext uri="{BB962C8B-B14F-4D97-AF65-F5344CB8AC3E}">
        <p14:creationId xmlns:p14="http://schemas.microsoft.com/office/powerpoint/2010/main" val="10736909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17</a:t>
            </a:fld>
            <a:endParaRPr lang="ru-RU"/>
          </a:p>
        </p:txBody>
      </p:sp>
    </p:spTree>
    <p:extLst>
      <p:ext uri="{BB962C8B-B14F-4D97-AF65-F5344CB8AC3E}">
        <p14:creationId xmlns:p14="http://schemas.microsoft.com/office/powerpoint/2010/main" val="30454161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18</a:t>
            </a:fld>
            <a:endParaRPr lang="ru-RU"/>
          </a:p>
        </p:txBody>
      </p:sp>
    </p:spTree>
    <p:extLst>
      <p:ext uri="{BB962C8B-B14F-4D97-AF65-F5344CB8AC3E}">
        <p14:creationId xmlns:p14="http://schemas.microsoft.com/office/powerpoint/2010/main" val="33468523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19</a:t>
            </a:fld>
            <a:endParaRPr lang="ru-RU"/>
          </a:p>
        </p:txBody>
      </p:sp>
    </p:spTree>
    <p:extLst>
      <p:ext uri="{BB962C8B-B14F-4D97-AF65-F5344CB8AC3E}">
        <p14:creationId xmlns:p14="http://schemas.microsoft.com/office/powerpoint/2010/main" val="165947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20</a:t>
            </a:fld>
            <a:endParaRPr lang="ru-RU"/>
          </a:p>
        </p:txBody>
      </p:sp>
    </p:spTree>
    <p:extLst>
      <p:ext uri="{BB962C8B-B14F-4D97-AF65-F5344CB8AC3E}">
        <p14:creationId xmlns:p14="http://schemas.microsoft.com/office/powerpoint/2010/main" val="1055864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a:t>
            </a:fld>
            <a:endParaRPr lang="ru-RU"/>
          </a:p>
        </p:txBody>
      </p:sp>
    </p:spTree>
    <p:extLst>
      <p:ext uri="{BB962C8B-B14F-4D97-AF65-F5344CB8AC3E}">
        <p14:creationId xmlns:p14="http://schemas.microsoft.com/office/powerpoint/2010/main" val="24613246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21</a:t>
            </a:fld>
            <a:endParaRPr lang="ru-RU"/>
          </a:p>
        </p:txBody>
      </p:sp>
    </p:spTree>
    <p:extLst>
      <p:ext uri="{BB962C8B-B14F-4D97-AF65-F5344CB8AC3E}">
        <p14:creationId xmlns:p14="http://schemas.microsoft.com/office/powerpoint/2010/main" val="30073385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22</a:t>
            </a:fld>
            <a:endParaRPr lang="ru-RU"/>
          </a:p>
        </p:txBody>
      </p:sp>
    </p:spTree>
    <p:extLst>
      <p:ext uri="{BB962C8B-B14F-4D97-AF65-F5344CB8AC3E}">
        <p14:creationId xmlns:p14="http://schemas.microsoft.com/office/powerpoint/2010/main" val="12411047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23</a:t>
            </a:fld>
            <a:endParaRPr lang="ru-RU"/>
          </a:p>
        </p:txBody>
      </p:sp>
    </p:spTree>
    <p:extLst>
      <p:ext uri="{BB962C8B-B14F-4D97-AF65-F5344CB8AC3E}">
        <p14:creationId xmlns:p14="http://schemas.microsoft.com/office/powerpoint/2010/main" val="8899043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24</a:t>
            </a:fld>
            <a:endParaRPr lang="ru-RU"/>
          </a:p>
        </p:txBody>
      </p:sp>
    </p:spTree>
    <p:extLst>
      <p:ext uri="{BB962C8B-B14F-4D97-AF65-F5344CB8AC3E}">
        <p14:creationId xmlns:p14="http://schemas.microsoft.com/office/powerpoint/2010/main" val="19679463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25</a:t>
            </a:fld>
            <a:endParaRPr lang="ru-RU"/>
          </a:p>
        </p:txBody>
      </p:sp>
    </p:spTree>
    <p:extLst>
      <p:ext uri="{BB962C8B-B14F-4D97-AF65-F5344CB8AC3E}">
        <p14:creationId xmlns:p14="http://schemas.microsoft.com/office/powerpoint/2010/main" val="15142902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26</a:t>
            </a:fld>
            <a:endParaRPr lang="ru-RU"/>
          </a:p>
        </p:txBody>
      </p:sp>
    </p:spTree>
    <p:extLst>
      <p:ext uri="{BB962C8B-B14F-4D97-AF65-F5344CB8AC3E}">
        <p14:creationId xmlns:p14="http://schemas.microsoft.com/office/powerpoint/2010/main" val="37224679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27</a:t>
            </a:fld>
            <a:endParaRPr lang="ru-RU"/>
          </a:p>
        </p:txBody>
      </p:sp>
    </p:spTree>
    <p:extLst>
      <p:ext uri="{BB962C8B-B14F-4D97-AF65-F5344CB8AC3E}">
        <p14:creationId xmlns:p14="http://schemas.microsoft.com/office/powerpoint/2010/main" val="38605659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28</a:t>
            </a:fld>
            <a:endParaRPr lang="ru-RU"/>
          </a:p>
        </p:txBody>
      </p:sp>
    </p:spTree>
    <p:extLst>
      <p:ext uri="{BB962C8B-B14F-4D97-AF65-F5344CB8AC3E}">
        <p14:creationId xmlns:p14="http://schemas.microsoft.com/office/powerpoint/2010/main" val="24871609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29</a:t>
            </a:fld>
            <a:endParaRPr lang="ru-RU"/>
          </a:p>
        </p:txBody>
      </p:sp>
    </p:spTree>
    <p:extLst>
      <p:ext uri="{BB962C8B-B14F-4D97-AF65-F5344CB8AC3E}">
        <p14:creationId xmlns:p14="http://schemas.microsoft.com/office/powerpoint/2010/main" val="34914822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30</a:t>
            </a:fld>
            <a:endParaRPr lang="ru-RU"/>
          </a:p>
        </p:txBody>
      </p:sp>
    </p:spTree>
    <p:extLst>
      <p:ext uri="{BB962C8B-B14F-4D97-AF65-F5344CB8AC3E}">
        <p14:creationId xmlns:p14="http://schemas.microsoft.com/office/powerpoint/2010/main" val="3555135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4</a:t>
            </a:fld>
            <a:endParaRPr lang="ru-RU"/>
          </a:p>
        </p:txBody>
      </p:sp>
    </p:spTree>
    <p:extLst>
      <p:ext uri="{BB962C8B-B14F-4D97-AF65-F5344CB8AC3E}">
        <p14:creationId xmlns:p14="http://schemas.microsoft.com/office/powerpoint/2010/main" val="10626812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31</a:t>
            </a:fld>
            <a:endParaRPr lang="ru-RU"/>
          </a:p>
        </p:txBody>
      </p:sp>
    </p:spTree>
    <p:extLst>
      <p:ext uri="{BB962C8B-B14F-4D97-AF65-F5344CB8AC3E}">
        <p14:creationId xmlns:p14="http://schemas.microsoft.com/office/powerpoint/2010/main" val="6432154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32</a:t>
            </a:fld>
            <a:endParaRPr lang="ru-RU"/>
          </a:p>
        </p:txBody>
      </p:sp>
    </p:spTree>
    <p:extLst>
      <p:ext uri="{BB962C8B-B14F-4D97-AF65-F5344CB8AC3E}">
        <p14:creationId xmlns:p14="http://schemas.microsoft.com/office/powerpoint/2010/main" val="16720912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33</a:t>
            </a:fld>
            <a:endParaRPr lang="ru-RU"/>
          </a:p>
        </p:txBody>
      </p:sp>
    </p:spTree>
    <p:extLst>
      <p:ext uri="{BB962C8B-B14F-4D97-AF65-F5344CB8AC3E}">
        <p14:creationId xmlns:p14="http://schemas.microsoft.com/office/powerpoint/2010/main" val="16698208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34</a:t>
            </a:fld>
            <a:endParaRPr lang="ru-RU"/>
          </a:p>
        </p:txBody>
      </p:sp>
    </p:spTree>
    <p:extLst>
      <p:ext uri="{BB962C8B-B14F-4D97-AF65-F5344CB8AC3E}">
        <p14:creationId xmlns:p14="http://schemas.microsoft.com/office/powerpoint/2010/main" val="30825667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35</a:t>
            </a:fld>
            <a:endParaRPr lang="ru-RU"/>
          </a:p>
        </p:txBody>
      </p:sp>
    </p:spTree>
    <p:extLst>
      <p:ext uri="{BB962C8B-B14F-4D97-AF65-F5344CB8AC3E}">
        <p14:creationId xmlns:p14="http://schemas.microsoft.com/office/powerpoint/2010/main" val="12565772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36</a:t>
            </a:fld>
            <a:endParaRPr lang="ru-RU"/>
          </a:p>
        </p:txBody>
      </p:sp>
    </p:spTree>
    <p:extLst>
      <p:ext uri="{BB962C8B-B14F-4D97-AF65-F5344CB8AC3E}">
        <p14:creationId xmlns:p14="http://schemas.microsoft.com/office/powerpoint/2010/main" val="23525383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37</a:t>
            </a:fld>
            <a:endParaRPr lang="ru-RU"/>
          </a:p>
        </p:txBody>
      </p:sp>
    </p:spTree>
    <p:extLst>
      <p:ext uri="{BB962C8B-B14F-4D97-AF65-F5344CB8AC3E}">
        <p14:creationId xmlns:p14="http://schemas.microsoft.com/office/powerpoint/2010/main" val="12414649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38</a:t>
            </a:fld>
            <a:endParaRPr lang="ru-RU"/>
          </a:p>
        </p:txBody>
      </p:sp>
    </p:spTree>
    <p:extLst>
      <p:ext uri="{BB962C8B-B14F-4D97-AF65-F5344CB8AC3E}">
        <p14:creationId xmlns:p14="http://schemas.microsoft.com/office/powerpoint/2010/main" val="2716469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39</a:t>
            </a:fld>
            <a:endParaRPr lang="ru-RU"/>
          </a:p>
        </p:txBody>
      </p:sp>
    </p:spTree>
    <p:extLst>
      <p:ext uri="{BB962C8B-B14F-4D97-AF65-F5344CB8AC3E}">
        <p14:creationId xmlns:p14="http://schemas.microsoft.com/office/powerpoint/2010/main" val="35401898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40</a:t>
            </a:fld>
            <a:endParaRPr lang="ru-RU"/>
          </a:p>
        </p:txBody>
      </p:sp>
    </p:spTree>
    <p:extLst>
      <p:ext uri="{BB962C8B-B14F-4D97-AF65-F5344CB8AC3E}">
        <p14:creationId xmlns:p14="http://schemas.microsoft.com/office/powerpoint/2010/main" val="2994966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5</a:t>
            </a:fld>
            <a:endParaRPr lang="ru-RU"/>
          </a:p>
        </p:txBody>
      </p:sp>
    </p:spTree>
    <p:extLst>
      <p:ext uri="{BB962C8B-B14F-4D97-AF65-F5344CB8AC3E}">
        <p14:creationId xmlns:p14="http://schemas.microsoft.com/office/powerpoint/2010/main" val="32526609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41</a:t>
            </a:fld>
            <a:endParaRPr lang="ru-RU"/>
          </a:p>
        </p:txBody>
      </p:sp>
    </p:spTree>
    <p:extLst>
      <p:ext uri="{BB962C8B-B14F-4D97-AF65-F5344CB8AC3E}">
        <p14:creationId xmlns:p14="http://schemas.microsoft.com/office/powerpoint/2010/main" val="34347137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42</a:t>
            </a:fld>
            <a:endParaRPr lang="ru-RU"/>
          </a:p>
        </p:txBody>
      </p:sp>
    </p:spTree>
    <p:extLst>
      <p:ext uri="{BB962C8B-B14F-4D97-AF65-F5344CB8AC3E}">
        <p14:creationId xmlns:p14="http://schemas.microsoft.com/office/powerpoint/2010/main" val="14849807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43</a:t>
            </a:fld>
            <a:endParaRPr lang="ru-RU"/>
          </a:p>
        </p:txBody>
      </p:sp>
    </p:spTree>
    <p:extLst>
      <p:ext uri="{BB962C8B-B14F-4D97-AF65-F5344CB8AC3E}">
        <p14:creationId xmlns:p14="http://schemas.microsoft.com/office/powerpoint/2010/main" val="25139141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44</a:t>
            </a:fld>
            <a:endParaRPr lang="ru-RU"/>
          </a:p>
        </p:txBody>
      </p:sp>
    </p:spTree>
    <p:extLst>
      <p:ext uri="{BB962C8B-B14F-4D97-AF65-F5344CB8AC3E}">
        <p14:creationId xmlns:p14="http://schemas.microsoft.com/office/powerpoint/2010/main" val="26188144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45</a:t>
            </a:fld>
            <a:endParaRPr lang="ru-RU"/>
          </a:p>
        </p:txBody>
      </p:sp>
    </p:spTree>
    <p:extLst>
      <p:ext uri="{BB962C8B-B14F-4D97-AF65-F5344CB8AC3E}">
        <p14:creationId xmlns:p14="http://schemas.microsoft.com/office/powerpoint/2010/main" val="15338954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46</a:t>
            </a:fld>
            <a:endParaRPr lang="ru-RU"/>
          </a:p>
        </p:txBody>
      </p:sp>
    </p:spTree>
    <p:extLst>
      <p:ext uri="{BB962C8B-B14F-4D97-AF65-F5344CB8AC3E}">
        <p14:creationId xmlns:p14="http://schemas.microsoft.com/office/powerpoint/2010/main" val="28358148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47</a:t>
            </a:fld>
            <a:endParaRPr lang="ru-RU"/>
          </a:p>
        </p:txBody>
      </p:sp>
    </p:spTree>
    <p:extLst>
      <p:ext uri="{BB962C8B-B14F-4D97-AF65-F5344CB8AC3E}">
        <p14:creationId xmlns:p14="http://schemas.microsoft.com/office/powerpoint/2010/main" val="7585147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48</a:t>
            </a:fld>
            <a:endParaRPr lang="ru-RU"/>
          </a:p>
        </p:txBody>
      </p:sp>
    </p:spTree>
    <p:extLst>
      <p:ext uri="{BB962C8B-B14F-4D97-AF65-F5344CB8AC3E}">
        <p14:creationId xmlns:p14="http://schemas.microsoft.com/office/powerpoint/2010/main" val="2231950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49</a:t>
            </a:fld>
            <a:endParaRPr lang="ru-RU"/>
          </a:p>
        </p:txBody>
      </p:sp>
    </p:spTree>
    <p:extLst>
      <p:ext uri="{BB962C8B-B14F-4D97-AF65-F5344CB8AC3E}">
        <p14:creationId xmlns:p14="http://schemas.microsoft.com/office/powerpoint/2010/main" val="26799839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50</a:t>
            </a:fld>
            <a:endParaRPr lang="ru-RU"/>
          </a:p>
        </p:txBody>
      </p:sp>
    </p:spTree>
    <p:extLst>
      <p:ext uri="{BB962C8B-B14F-4D97-AF65-F5344CB8AC3E}">
        <p14:creationId xmlns:p14="http://schemas.microsoft.com/office/powerpoint/2010/main" val="16812748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6</a:t>
            </a:fld>
            <a:endParaRPr lang="ru-RU"/>
          </a:p>
        </p:txBody>
      </p:sp>
    </p:spTree>
    <p:extLst>
      <p:ext uri="{BB962C8B-B14F-4D97-AF65-F5344CB8AC3E}">
        <p14:creationId xmlns:p14="http://schemas.microsoft.com/office/powerpoint/2010/main" val="268157986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51</a:t>
            </a:fld>
            <a:endParaRPr lang="ru-RU"/>
          </a:p>
        </p:txBody>
      </p:sp>
    </p:spTree>
    <p:extLst>
      <p:ext uri="{BB962C8B-B14F-4D97-AF65-F5344CB8AC3E}">
        <p14:creationId xmlns:p14="http://schemas.microsoft.com/office/powerpoint/2010/main" val="415382704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52</a:t>
            </a:fld>
            <a:endParaRPr lang="ru-RU"/>
          </a:p>
        </p:txBody>
      </p:sp>
    </p:spTree>
    <p:extLst>
      <p:ext uri="{BB962C8B-B14F-4D97-AF65-F5344CB8AC3E}">
        <p14:creationId xmlns:p14="http://schemas.microsoft.com/office/powerpoint/2010/main" val="38925431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53</a:t>
            </a:fld>
            <a:endParaRPr lang="ru-RU"/>
          </a:p>
        </p:txBody>
      </p:sp>
    </p:spTree>
    <p:extLst>
      <p:ext uri="{BB962C8B-B14F-4D97-AF65-F5344CB8AC3E}">
        <p14:creationId xmlns:p14="http://schemas.microsoft.com/office/powerpoint/2010/main" val="161458385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54</a:t>
            </a:fld>
            <a:endParaRPr lang="ru-RU"/>
          </a:p>
        </p:txBody>
      </p:sp>
    </p:spTree>
    <p:extLst>
      <p:ext uri="{BB962C8B-B14F-4D97-AF65-F5344CB8AC3E}">
        <p14:creationId xmlns:p14="http://schemas.microsoft.com/office/powerpoint/2010/main" val="401315681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55</a:t>
            </a:fld>
            <a:endParaRPr lang="ru-RU"/>
          </a:p>
        </p:txBody>
      </p:sp>
    </p:spTree>
    <p:extLst>
      <p:ext uri="{BB962C8B-B14F-4D97-AF65-F5344CB8AC3E}">
        <p14:creationId xmlns:p14="http://schemas.microsoft.com/office/powerpoint/2010/main" val="371449083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56</a:t>
            </a:fld>
            <a:endParaRPr lang="ru-RU"/>
          </a:p>
        </p:txBody>
      </p:sp>
    </p:spTree>
    <p:extLst>
      <p:ext uri="{BB962C8B-B14F-4D97-AF65-F5344CB8AC3E}">
        <p14:creationId xmlns:p14="http://schemas.microsoft.com/office/powerpoint/2010/main" val="19158456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64FF4BF-4D56-4BC3-A5E2-BC91E8E79405}" type="slidenum">
              <a:rPr lang="ru-RU" smtClean="0"/>
              <a:t>57</a:t>
            </a:fld>
            <a:endParaRPr lang="ru-RU"/>
          </a:p>
        </p:txBody>
      </p:sp>
    </p:spTree>
    <p:extLst>
      <p:ext uri="{BB962C8B-B14F-4D97-AF65-F5344CB8AC3E}">
        <p14:creationId xmlns:p14="http://schemas.microsoft.com/office/powerpoint/2010/main" val="21207500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7</a:t>
            </a:fld>
            <a:endParaRPr lang="ru-RU"/>
          </a:p>
        </p:txBody>
      </p:sp>
    </p:spTree>
    <p:extLst>
      <p:ext uri="{BB962C8B-B14F-4D97-AF65-F5344CB8AC3E}">
        <p14:creationId xmlns:p14="http://schemas.microsoft.com/office/powerpoint/2010/main" val="3549153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8</a:t>
            </a:fld>
            <a:endParaRPr lang="ru-RU"/>
          </a:p>
        </p:txBody>
      </p:sp>
    </p:spTree>
    <p:extLst>
      <p:ext uri="{BB962C8B-B14F-4D97-AF65-F5344CB8AC3E}">
        <p14:creationId xmlns:p14="http://schemas.microsoft.com/office/powerpoint/2010/main" val="25066822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9</a:t>
            </a:fld>
            <a:endParaRPr lang="ru-RU"/>
          </a:p>
        </p:txBody>
      </p:sp>
    </p:spTree>
    <p:extLst>
      <p:ext uri="{BB962C8B-B14F-4D97-AF65-F5344CB8AC3E}">
        <p14:creationId xmlns:p14="http://schemas.microsoft.com/office/powerpoint/2010/main" val="23867452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10</a:t>
            </a:fld>
            <a:endParaRPr lang="ru-RU"/>
          </a:p>
        </p:txBody>
      </p:sp>
    </p:spTree>
    <p:extLst>
      <p:ext uri="{BB962C8B-B14F-4D97-AF65-F5344CB8AC3E}">
        <p14:creationId xmlns:p14="http://schemas.microsoft.com/office/powerpoint/2010/main" val="8499502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www.rts-tender.ru/" TargetMode="External"/><Relationship Id="rId2" Type="http://schemas.openxmlformats.org/officeDocument/2006/relationships/image" Target="../media/image2.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dirty="0"/>
              <a:t>Образец заголовка</a:t>
            </a:r>
          </a:p>
        </p:txBody>
      </p:sp>
      <p:sp>
        <p:nvSpPr>
          <p:cNvPr id="4" name="Нижний колонтитул 3"/>
          <p:cNvSpPr>
            <a:spLocks noGrp="1"/>
          </p:cNvSpPr>
          <p:nvPr>
            <p:ph type="ftr" sz="quarter" idx="11"/>
          </p:nvPr>
        </p:nvSpPr>
        <p:spPr/>
        <p:txBody>
          <a:bodyPr/>
          <a:lstStyle>
            <a:lvl1pPr>
              <a:defRPr>
                <a:latin typeface="Segoe UI" panose="020B0502040204020203" pitchFamily="34" charset="0"/>
              </a:defRPr>
            </a:lvl1pPr>
          </a:lstStyle>
          <a:p>
            <a:endParaRPr lang="ru-RU" dirty="0">
              <a:solidFill>
                <a:srgbClr val="444444">
                  <a:lumMod val="60000"/>
                  <a:lumOff val="40000"/>
                </a:srgbClr>
              </a:solidFill>
            </a:endParaRPr>
          </a:p>
        </p:txBody>
      </p:sp>
      <p:sp>
        <p:nvSpPr>
          <p:cNvPr id="5" name="Номер слайда 4"/>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solidFill>
                  <a:srgbClr val="444444">
                    <a:lumMod val="60000"/>
                    <a:lumOff val="40000"/>
                  </a:srgbClr>
                </a:solidFill>
              </a:rPr>
              <a:pPr/>
              <a:t>‹#›</a:t>
            </a:fld>
            <a:endParaRPr lang="ru-RU" dirty="0">
              <a:solidFill>
                <a:srgbClr val="444444">
                  <a:lumMod val="60000"/>
                  <a:lumOff val="40000"/>
                </a:srgbClr>
              </a:solidFill>
            </a:endParaRPr>
          </a:p>
        </p:txBody>
      </p:sp>
    </p:spTree>
    <p:extLst>
      <p:ext uri="{BB962C8B-B14F-4D97-AF65-F5344CB8AC3E}">
        <p14:creationId xmlns:p14="http://schemas.microsoft.com/office/powerpoint/2010/main" val="3042821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Адресный блок">
    <p:spTree>
      <p:nvGrpSpPr>
        <p:cNvPr id="1" name=""/>
        <p:cNvGrpSpPr/>
        <p:nvPr/>
      </p:nvGrpSpPr>
      <p:grpSpPr>
        <a:xfrm>
          <a:off x="0" y="0"/>
          <a:ext cx="0" cy="0"/>
          <a:chOff x="0" y="0"/>
          <a:chExt cx="0" cy="0"/>
        </a:xfrm>
      </p:grpSpPr>
      <p:grpSp>
        <p:nvGrpSpPr>
          <p:cNvPr id="2" name="Группа 1"/>
          <p:cNvGrpSpPr/>
          <p:nvPr userDrawn="1"/>
        </p:nvGrpSpPr>
        <p:grpSpPr>
          <a:xfrm>
            <a:off x="9588614" y="4404560"/>
            <a:ext cx="2603386" cy="2084166"/>
            <a:chOff x="9588614" y="4404560"/>
            <a:chExt cx="2603386" cy="2084166"/>
          </a:xfrm>
        </p:grpSpPr>
        <p:sp>
          <p:nvSpPr>
            <p:cNvPr id="15" name="Прямоугольник: скругленные верхние углы 14"/>
            <p:cNvSpPr/>
            <p:nvPr/>
          </p:nvSpPr>
          <p:spPr>
            <a:xfrm rot="16200000">
              <a:off x="10959211" y="5255937"/>
              <a:ext cx="2084165" cy="381411"/>
            </a:xfrm>
            <a:prstGeom prst="round2SameRect">
              <a:avLst>
                <a:gd name="adj1" fmla="val 19171"/>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6" name="Прямоугольник: скругленные верхние углы 15"/>
            <p:cNvSpPr/>
            <p:nvPr/>
          </p:nvSpPr>
          <p:spPr>
            <a:xfrm rot="16200000">
              <a:off x="10917814" y="5214539"/>
              <a:ext cx="1789968" cy="758404"/>
            </a:xfrm>
            <a:prstGeom prst="round2SameRect">
              <a:avLst>
                <a:gd name="adj1" fmla="val 11723"/>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7" name="Прямоугольник: скругленные верхние углы 16"/>
            <p:cNvSpPr/>
            <p:nvPr/>
          </p:nvSpPr>
          <p:spPr>
            <a:xfrm rot="16200000">
              <a:off x="10878857" y="5175584"/>
              <a:ext cx="1500383" cy="1125898"/>
            </a:xfrm>
            <a:prstGeom prst="round2SameRect">
              <a:avLst>
                <a:gd name="adj1" fmla="val 7571"/>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8" name="Прямоугольник: скругленные верхние углы 17"/>
            <p:cNvSpPr/>
            <p:nvPr/>
          </p:nvSpPr>
          <p:spPr>
            <a:xfrm rot="16200000">
              <a:off x="10856120" y="5152847"/>
              <a:ext cx="1186847" cy="1484908"/>
            </a:xfrm>
            <a:prstGeom prst="round2SameRect">
              <a:avLst>
                <a:gd name="adj1" fmla="val 8467"/>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9" name="Прямоугольник: скругленные верхние углы 18"/>
            <p:cNvSpPr/>
            <p:nvPr userDrawn="1"/>
          </p:nvSpPr>
          <p:spPr>
            <a:xfrm>
              <a:off x="9956327" y="5889076"/>
              <a:ext cx="2235670" cy="599650"/>
            </a:xfrm>
            <a:prstGeom prst="round2SameRect">
              <a:avLst>
                <a:gd name="adj1" fmla="val 13718"/>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20" name="Прямоугольник: скругленные верхние углы 19"/>
            <p:cNvSpPr/>
            <p:nvPr userDrawn="1"/>
          </p:nvSpPr>
          <p:spPr>
            <a:xfrm>
              <a:off x="10323815" y="5598074"/>
              <a:ext cx="1868182" cy="890651"/>
            </a:xfrm>
            <a:prstGeom prst="round2SameRect">
              <a:avLst>
                <a:gd name="adj1" fmla="val 9178"/>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21" name="Прямоугольник: скругленные верхние углы 20"/>
            <p:cNvSpPr/>
            <p:nvPr userDrawn="1"/>
          </p:nvSpPr>
          <p:spPr>
            <a:xfrm>
              <a:off x="9588614" y="6194575"/>
              <a:ext cx="2603384" cy="294150"/>
            </a:xfrm>
            <a:prstGeom prst="round2SameRect">
              <a:avLst>
                <a:gd name="adj1" fmla="val 36568"/>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grpSp>
      <p:grpSp>
        <p:nvGrpSpPr>
          <p:cNvPr id="53" name="Группа 52"/>
          <p:cNvGrpSpPr/>
          <p:nvPr userDrawn="1"/>
        </p:nvGrpSpPr>
        <p:grpSpPr>
          <a:xfrm>
            <a:off x="2955925" y="4045986"/>
            <a:ext cx="6278563" cy="1305539"/>
            <a:chOff x="2955925" y="4199076"/>
            <a:chExt cx="6278563" cy="1305539"/>
          </a:xfrm>
        </p:grpSpPr>
        <p:sp>
          <p:nvSpPr>
            <p:cNvPr id="23" name="Прямоугольник 22"/>
            <p:cNvSpPr/>
            <p:nvPr userDrawn="1"/>
          </p:nvSpPr>
          <p:spPr>
            <a:xfrm>
              <a:off x="2955925" y="4199076"/>
              <a:ext cx="6278563" cy="410965"/>
            </a:xfrm>
            <a:prstGeom prst="rect">
              <a:avLst/>
            </a:prstGeom>
          </p:spPr>
          <p:txBody>
            <a:bodyPr lIns="0" tIns="0" rIns="0" bIns="0" anchor="ctr">
              <a:noAutofit/>
            </a:bodyPr>
            <a:lstStyle/>
            <a:p>
              <a:pPr algn="ctr">
                <a:buClr>
                  <a:srgbClr val="000000"/>
                </a:buClr>
                <a:buSzPct val="100000"/>
              </a:pPr>
              <a:r>
                <a:rPr lang="en-US" altLang="ru-RU" sz="4200" dirty="0">
                  <a:solidFill>
                    <a:srgbClr val="0291A0"/>
                  </a:solidFill>
                  <a:latin typeface="Segoe UI" panose="020B0502040204020203" pitchFamily="34" charset="0"/>
                </a:rPr>
                <a:t>www.rts-tender.ru</a:t>
              </a:r>
              <a:endParaRPr lang="ru-RU" altLang="ru-RU" sz="4200" u="sng" dirty="0">
                <a:solidFill>
                  <a:srgbClr val="0291A0"/>
                </a:solidFill>
                <a:latin typeface="Segoe UI" panose="020B0502040204020203" pitchFamily="34" charset="0"/>
              </a:endParaRPr>
            </a:p>
          </p:txBody>
        </p:sp>
        <p:sp>
          <p:nvSpPr>
            <p:cNvPr id="25" name="Прямоугольник 24"/>
            <p:cNvSpPr/>
            <p:nvPr userDrawn="1"/>
          </p:nvSpPr>
          <p:spPr>
            <a:xfrm>
              <a:off x="2955925" y="4638081"/>
              <a:ext cx="6278563" cy="619190"/>
            </a:xfrm>
            <a:prstGeom prst="rect">
              <a:avLst/>
            </a:prstGeom>
          </p:spPr>
          <p:txBody>
            <a:bodyPr lIns="0" tIns="0" rIns="0" bIns="0">
              <a:noAutofit/>
            </a:bodyPr>
            <a:lstStyle/>
            <a:p>
              <a:pPr algn="ctr">
                <a:buClr>
                  <a:srgbClr val="000000"/>
                </a:buClr>
                <a:buSzPct val="100000"/>
              </a:pPr>
              <a:r>
                <a:rPr lang="en-US" altLang="ru-RU" sz="3800" b="1" dirty="0">
                  <a:solidFill>
                    <a:srgbClr val="E4465A"/>
                  </a:solidFill>
                  <a:latin typeface="Segoe UI" panose="020B0502040204020203" pitchFamily="34" charset="0"/>
                </a:rPr>
                <a:t>8  800  77  55  800</a:t>
              </a:r>
              <a:endParaRPr lang="ru-RU" altLang="ru-RU" sz="3800" b="1" u="sng" dirty="0">
                <a:solidFill>
                  <a:srgbClr val="E4465A"/>
                </a:solidFill>
                <a:latin typeface="Segoe UI" panose="020B0502040204020203" pitchFamily="34" charset="0"/>
              </a:endParaRPr>
            </a:p>
          </p:txBody>
        </p:sp>
        <p:sp>
          <p:nvSpPr>
            <p:cNvPr id="26" name="Прямоугольник 25"/>
            <p:cNvSpPr/>
            <p:nvPr userDrawn="1"/>
          </p:nvSpPr>
          <p:spPr>
            <a:xfrm>
              <a:off x="2955925" y="5212227"/>
              <a:ext cx="6278563" cy="292388"/>
            </a:xfrm>
            <a:prstGeom prst="rect">
              <a:avLst/>
            </a:prstGeom>
          </p:spPr>
          <p:txBody>
            <a:bodyPr lIns="0" tIns="0" rIns="0" bIns="0">
              <a:noAutofit/>
            </a:bodyPr>
            <a:lstStyle/>
            <a:p>
              <a:pPr algn="ctr">
                <a:buClr>
                  <a:srgbClr val="000000"/>
                </a:buClr>
                <a:buSzPct val="100000"/>
              </a:pPr>
              <a:r>
                <a:rPr lang="ru-RU" altLang="ru-RU" sz="1950" dirty="0">
                  <a:solidFill>
                    <a:srgbClr val="F1C900"/>
                  </a:solidFill>
                  <a:latin typeface="Segoe UI" panose="020B0502040204020203" pitchFamily="34" charset="0"/>
                </a:rPr>
                <a:t>ЗВОНОК ПО РОССИИ БЕСПЛАТНЫЙ</a:t>
              </a:r>
              <a:endParaRPr lang="ru-RU" altLang="ru-RU" sz="1950" u="sng" dirty="0">
                <a:solidFill>
                  <a:srgbClr val="F1C900"/>
                </a:solidFill>
                <a:latin typeface="Segoe UI" panose="020B0502040204020203" pitchFamily="34" charset="0"/>
              </a:endParaRPr>
            </a:p>
          </p:txBody>
        </p:sp>
      </p:grpSp>
      <p:sp>
        <p:nvSpPr>
          <p:cNvPr id="27" name="Прямоугольник 26"/>
          <p:cNvSpPr/>
          <p:nvPr userDrawn="1"/>
        </p:nvSpPr>
        <p:spPr>
          <a:xfrm>
            <a:off x="2955925" y="5889077"/>
            <a:ext cx="6278563" cy="523656"/>
          </a:xfrm>
          <a:prstGeom prst="rect">
            <a:avLst/>
          </a:prstGeom>
        </p:spPr>
        <p:txBody>
          <a:bodyPr lIns="0" tIns="0" rIns="0" bIns="0" anchor="b">
            <a:noAutofit/>
          </a:bodyPr>
          <a:lstStyle/>
          <a:p>
            <a:pPr algn="ctr">
              <a:buClr>
                <a:srgbClr val="000000"/>
              </a:buClr>
              <a:buSzPct val="100000"/>
            </a:pPr>
            <a:r>
              <a:rPr lang="en-US" altLang="ru-RU" dirty="0">
                <a:solidFill>
                  <a:srgbClr val="0291A0"/>
                </a:solidFill>
                <a:latin typeface="Segoe UI" panose="020B0502040204020203" pitchFamily="34" charset="0"/>
              </a:rPr>
              <a:t>info@rts-tender.ru</a:t>
            </a:r>
          </a:p>
          <a:p>
            <a:pPr algn="ctr">
              <a:buClr>
                <a:srgbClr val="000000"/>
              </a:buClr>
              <a:buSzPct val="100000"/>
            </a:pPr>
            <a:r>
              <a:rPr lang="en-US" altLang="ru-RU" dirty="0">
                <a:solidFill>
                  <a:srgbClr val="0291A0"/>
                </a:solidFill>
                <a:latin typeface="Segoe UI" panose="020B0502040204020203" pitchFamily="34" charset="0"/>
              </a:rPr>
              <a:t>support@rts-tender.ru</a:t>
            </a:r>
          </a:p>
        </p:txBody>
      </p:sp>
      <p:sp>
        <p:nvSpPr>
          <p:cNvPr id="28" name="Прямоугольник 27"/>
          <p:cNvSpPr/>
          <p:nvPr userDrawn="1"/>
        </p:nvSpPr>
        <p:spPr>
          <a:xfrm>
            <a:off x="0" y="0"/>
            <a:ext cx="1800225" cy="666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grpSp>
        <p:nvGrpSpPr>
          <p:cNvPr id="32" name="Group 4"/>
          <p:cNvGrpSpPr>
            <a:grpSpLocks noChangeAspect="1"/>
          </p:cNvGrpSpPr>
          <p:nvPr userDrawn="1"/>
        </p:nvGrpSpPr>
        <p:grpSpPr bwMode="auto">
          <a:xfrm>
            <a:off x="5248524" y="2118070"/>
            <a:ext cx="1644152" cy="1640843"/>
            <a:chOff x="3322" y="1632"/>
            <a:chExt cx="497" cy="496"/>
          </a:xfrm>
        </p:grpSpPr>
        <p:sp>
          <p:nvSpPr>
            <p:cNvPr id="33" name="AutoShape 3"/>
            <p:cNvSpPr>
              <a:spLocks noChangeAspect="1" noChangeArrowheads="1" noTextEdit="1"/>
            </p:cNvSpPr>
            <p:nvPr userDrawn="1"/>
          </p:nvSpPr>
          <p:spPr bwMode="auto">
            <a:xfrm>
              <a:off x="3322" y="1632"/>
              <a:ext cx="497" cy="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34" name="Freeform 5"/>
            <p:cNvSpPr>
              <a:spLocks/>
            </p:cNvSpPr>
            <p:nvPr userDrawn="1"/>
          </p:nvSpPr>
          <p:spPr bwMode="auto">
            <a:xfrm>
              <a:off x="3324" y="1634"/>
              <a:ext cx="495" cy="494"/>
            </a:xfrm>
            <a:custGeom>
              <a:avLst/>
              <a:gdLst>
                <a:gd name="T0" fmla="*/ 239 w 239"/>
                <a:gd name="T1" fmla="*/ 219 h 239"/>
                <a:gd name="T2" fmla="*/ 219 w 239"/>
                <a:gd name="T3" fmla="*/ 239 h 239"/>
                <a:gd name="T4" fmla="*/ 20 w 239"/>
                <a:gd name="T5" fmla="*/ 239 h 239"/>
                <a:gd name="T6" fmla="*/ 0 w 239"/>
                <a:gd name="T7" fmla="*/ 219 h 239"/>
                <a:gd name="T8" fmla="*/ 0 w 239"/>
                <a:gd name="T9" fmla="*/ 20 h 239"/>
                <a:gd name="T10" fmla="*/ 20 w 239"/>
                <a:gd name="T11" fmla="*/ 0 h 239"/>
                <a:gd name="T12" fmla="*/ 219 w 239"/>
                <a:gd name="T13" fmla="*/ 0 h 239"/>
                <a:gd name="T14" fmla="*/ 239 w 239"/>
                <a:gd name="T15" fmla="*/ 20 h 239"/>
                <a:gd name="T16" fmla="*/ 239 w 239"/>
                <a:gd name="T17" fmla="*/ 21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239">
                  <a:moveTo>
                    <a:pt x="239" y="219"/>
                  </a:moveTo>
                  <a:cubicBezTo>
                    <a:pt x="239" y="230"/>
                    <a:pt x="230" y="239"/>
                    <a:pt x="219" y="239"/>
                  </a:cubicBezTo>
                  <a:cubicBezTo>
                    <a:pt x="20" y="239"/>
                    <a:pt x="20" y="239"/>
                    <a:pt x="20" y="239"/>
                  </a:cubicBezTo>
                  <a:cubicBezTo>
                    <a:pt x="9" y="239"/>
                    <a:pt x="0" y="230"/>
                    <a:pt x="0" y="219"/>
                  </a:cubicBezTo>
                  <a:cubicBezTo>
                    <a:pt x="0" y="20"/>
                    <a:pt x="0" y="20"/>
                    <a:pt x="0" y="20"/>
                  </a:cubicBezTo>
                  <a:cubicBezTo>
                    <a:pt x="0" y="9"/>
                    <a:pt x="9" y="0"/>
                    <a:pt x="20" y="0"/>
                  </a:cubicBezTo>
                  <a:cubicBezTo>
                    <a:pt x="219" y="0"/>
                    <a:pt x="219" y="0"/>
                    <a:pt x="219" y="0"/>
                  </a:cubicBezTo>
                  <a:cubicBezTo>
                    <a:pt x="230" y="0"/>
                    <a:pt x="239" y="9"/>
                    <a:pt x="239" y="20"/>
                  </a:cubicBezTo>
                  <a:lnTo>
                    <a:pt x="239" y="219"/>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35" name="Freeform 6"/>
            <p:cNvSpPr>
              <a:spLocks noEditPoints="1"/>
            </p:cNvSpPr>
            <p:nvPr userDrawn="1"/>
          </p:nvSpPr>
          <p:spPr bwMode="auto">
            <a:xfrm>
              <a:off x="3432" y="1830"/>
              <a:ext cx="93" cy="116"/>
            </a:xfrm>
            <a:custGeom>
              <a:avLst/>
              <a:gdLst>
                <a:gd name="T0" fmla="*/ 0 w 45"/>
                <a:gd name="T1" fmla="*/ 0 h 56"/>
                <a:gd name="T2" fmla="*/ 24 w 45"/>
                <a:gd name="T3" fmla="*/ 0 h 56"/>
                <a:gd name="T4" fmla="*/ 45 w 45"/>
                <a:gd name="T5" fmla="*/ 18 h 56"/>
                <a:gd name="T6" fmla="*/ 24 w 45"/>
                <a:gd name="T7" fmla="*/ 37 h 56"/>
                <a:gd name="T8" fmla="*/ 16 w 45"/>
                <a:gd name="T9" fmla="*/ 37 h 56"/>
                <a:gd name="T10" fmla="*/ 16 w 45"/>
                <a:gd name="T11" fmla="*/ 56 h 56"/>
                <a:gd name="T12" fmla="*/ 0 w 45"/>
                <a:gd name="T13" fmla="*/ 56 h 56"/>
                <a:gd name="T14" fmla="*/ 0 w 45"/>
                <a:gd name="T15" fmla="*/ 0 h 56"/>
                <a:gd name="T16" fmla="*/ 16 w 45"/>
                <a:gd name="T17" fmla="*/ 25 h 56"/>
                <a:gd name="T18" fmla="*/ 21 w 45"/>
                <a:gd name="T19" fmla="*/ 25 h 56"/>
                <a:gd name="T20" fmla="*/ 28 w 45"/>
                <a:gd name="T21" fmla="*/ 18 h 56"/>
                <a:gd name="T22" fmla="*/ 21 w 45"/>
                <a:gd name="T23" fmla="*/ 12 h 56"/>
                <a:gd name="T24" fmla="*/ 16 w 45"/>
                <a:gd name="T25" fmla="*/ 12 h 56"/>
                <a:gd name="T26" fmla="*/ 16 w 45"/>
                <a:gd name="T2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56">
                  <a:moveTo>
                    <a:pt x="0" y="0"/>
                  </a:moveTo>
                  <a:cubicBezTo>
                    <a:pt x="24" y="0"/>
                    <a:pt x="24" y="0"/>
                    <a:pt x="24" y="0"/>
                  </a:cubicBezTo>
                  <a:cubicBezTo>
                    <a:pt x="40" y="0"/>
                    <a:pt x="45" y="11"/>
                    <a:pt x="45" y="18"/>
                  </a:cubicBezTo>
                  <a:cubicBezTo>
                    <a:pt x="45" y="26"/>
                    <a:pt x="40" y="37"/>
                    <a:pt x="24" y="37"/>
                  </a:cubicBezTo>
                  <a:cubicBezTo>
                    <a:pt x="16" y="37"/>
                    <a:pt x="16" y="37"/>
                    <a:pt x="16" y="37"/>
                  </a:cubicBezTo>
                  <a:cubicBezTo>
                    <a:pt x="16" y="56"/>
                    <a:pt x="16" y="56"/>
                    <a:pt x="16" y="56"/>
                  </a:cubicBezTo>
                  <a:cubicBezTo>
                    <a:pt x="0" y="56"/>
                    <a:pt x="0" y="56"/>
                    <a:pt x="0" y="56"/>
                  </a:cubicBezTo>
                  <a:lnTo>
                    <a:pt x="0" y="0"/>
                  </a:lnTo>
                  <a:close/>
                  <a:moveTo>
                    <a:pt x="16" y="25"/>
                  </a:moveTo>
                  <a:cubicBezTo>
                    <a:pt x="21" y="25"/>
                    <a:pt x="21" y="25"/>
                    <a:pt x="21" y="25"/>
                  </a:cubicBezTo>
                  <a:cubicBezTo>
                    <a:pt x="28" y="25"/>
                    <a:pt x="28" y="21"/>
                    <a:pt x="28" y="18"/>
                  </a:cubicBezTo>
                  <a:cubicBezTo>
                    <a:pt x="28" y="16"/>
                    <a:pt x="27" y="12"/>
                    <a:pt x="21" y="12"/>
                  </a:cubicBezTo>
                  <a:cubicBezTo>
                    <a:pt x="16" y="12"/>
                    <a:pt x="16" y="12"/>
                    <a:pt x="16" y="12"/>
                  </a:cubicBezTo>
                  <a:lnTo>
                    <a:pt x="16" y="25"/>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36" name="Freeform 7"/>
            <p:cNvSpPr>
              <a:spLocks/>
            </p:cNvSpPr>
            <p:nvPr userDrawn="1"/>
          </p:nvSpPr>
          <p:spPr bwMode="auto">
            <a:xfrm>
              <a:off x="3531" y="1830"/>
              <a:ext cx="83" cy="116"/>
            </a:xfrm>
            <a:custGeom>
              <a:avLst/>
              <a:gdLst>
                <a:gd name="T0" fmla="*/ 25 w 83"/>
                <a:gd name="T1" fmla="*/ 27 h 116"/>
                <a:gd name="T2" fmla="*/ 0 w 83"/>
                <a:gd name="T3" fmla="*/ 27 h 116"/>
                <a:gd name="T4" fmla="*/ 0 w 83"/>
                <a:gd name="T5" fmla="*/ 0 h 116"/>
                <a:gd name="T6" fmla="*/ 83 w 83"/>
                <a:gd name="T7" fmla="*/ 0 h 116"/>
                <a:gd name="T8" fmla="*/ 83 w 83"/>
                <a:gd name="T9" fmla="*/ 27 h 116"/>
                <a:gd name="T10" fmla="*/ 58 w 83"/>
                <a:gd name="T11" fmla="*/ 27 h 116"/>
                <a:gd name="T12" fmla="*/ 58 w 83"/>
                <a:gd name="T13" fmla="*/ 116 h 116"/>
                <a:gd name="T14" fmla="*/ 25 w 83"/>
                <a:gd name="T15" fmla="*/ 116 h 116"/>
                <a:gd name="T16" fmla="*/ 25 w 83"/>
                <a:gd name="T17" fmla="*/ 2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116">
                  <a:moveTo>
                    <a:pt x="25" y="27"/>
                  </a:moveTo>
                  <a:lnTo>
                    <a:pt x="0" y="27"/>
                  </a:lnTo>
                  <a:lnTo>
                    <a:pt x="0" y="0"/>
                  </a:lnTo>
                  <a:lnTo>
                    <a:pt x="83" y="0"/>
                  </a:lnTo>
                  <a:lnTo>
                    <a:pt x="83" y="27"/>
                  </a:lnTo>
                  <a:lnTo>
                    <a:pt x="58" y="27"/>
                  </a:lnTo>
                  <a:lnTo>
                    <a:pt x="58" y="116"/>
                  </a:lnTo>
                  <a:lnTo>
                    <a:pt x="25" y="116"/>
                  </a:lnTo>
                  <a:lnTo>
                    <a:pt x="25" y="2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37" name="Freeform 8"/>
            <p:cNvSpPr>
              <a:spLocks/>
            </p:cNvSpPr>
            <p:nvPr userDrawn="1"/>
          </p:nvSpPr>
          <p:spPr bwMode="auto">
            <a:xfrm>
              <a:off x="3620" y="1826"/>
              <a:ext cx="93" cy="124"/>
            </a:xfrm>
            <a:custGeom>
              <a:avLst/>
              <a:gdLst>
                <a:gd name="T0" fmla="*/ 45 w 45"/>
                <a:gd name="T1" fmla="*/ 56 h 60"/>
                <a:gd name="T2" fmla="*/ 29 w 45"/>
                <a:gd name="T3" fmla="*/ 60 h 60"/>
                <a:gd name="T4" fmla="*/ 0 w 45"/>
                <a:gd name="T5" fmla="*/ 30 h 60"/>
                <a:gd name="T6" fmla="*/ 29 w 45"/>
                <a:gd name="T7" fmla="*/ 0 h 60"/>
                <a:gd name="T8" fmla="*/ 45 w 45"/>
                <a:gd name="T9" fmla="*/ 4 h 60"/>
                <a:gd name="T10" fmla="*/ 45 w 45"/>
                <a:gd name="T11" fmla="*/ 21 h 60"/>
                <a:gd name="T12" fmla="*/ 31 w 45"/>
                <a:gd name="T13" fmla="*/ 14 h 60"/>
                <a:gd name="T14" fmla="*/ 17 w 45"/>
                <a:gd name="T15" fmla="*/ 30 h 60"/>
                <a:gd name="T16" fmla="*/ 31 w 45"/>
                <a:gd name="T17" fmla="*/ 46 h 60"/>
                <a:gd name="T18" fmla="*/ 45 w 45"/>
                <a:gd name="T19" fmla="*/ 39 h 60"/>
                <a:gd name="T20" fmla="*/ 45 w 45"/>
                <a:gd name="T21"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60">
                  <a:moveTo>
                    <a:pt x="45" y="56"/>
                  </a:moveTo>
                  <a:cubicBezTo>
                    <a:pt x="40" y="59"/>
                    <a:pt x="34" y="60"/>
                    <a:pt x="29" y="60"/>
                  </a:cubicBezTo>
                  <a:cubicBezTo>
                    <a:pt x="13" y="60"/>
                    <a:pt x="0" y="48"/>
                    <a:pt x="0" y="30"/>
                  </a:cubicBezTo>
                  <a:cubicBezTo>
                    <a:pt x="0" y="11"/>
                    <a:pt x="14" y="0"/>
                    <a:pt x="29" y="0"/>
                  </a:cubicBezTo>
                  <a:cubicBezTo>
                    <a:pt x="34" y="0"/>
                    <a:pt x="40" y="1"/>
                    <a:pt x="45" y="4"/>
                  </a:cubicBezTo>
                  <a:cubicBezTo>
                    <a:pt x="45" y="21"/>
                    <a:pt x="45" y="21"/>
                    <a:pt x="45" y="21"/>
                  </a:cubicBezTo>
                  <a:cubicBezTo>
                    <a:pt x="42" y="17"/>
                    <a:pt x="37" y="14"/>
                    <a:pt x="31" y="14"/>
                  </a:cubicBezTo>
                  <a:cubicBezTo>
                    <a:pt x="22" y="14"/>
                    <a:pt x="17" y="21"/>
                    <a:pt x="17" y="30"/>
                  </a:cubicBezTo>
                  <a:cubicBezTo>
                    <a:pt x="17" y="39"/>
                    <a:pt x="22" y="46"/>
                    <a:pt x="31" y="46"/>
                  </a:cubicBezTo>
                  <a:cubicBezTo>
                    <a:pt x="37" y="46"/>
                    <a:pt x="42" y="42"/>
                    <a:pt x="45" y="39"/>
                  </a:cubicBezTo>
                  <a:lnTo>
                    <a:pt x="45" y="56"/>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38" name="Freeform 9"/>
            <p:cNvSpPr>
              <a:spLocks/>
            </p:cNvSpPr>
            <p:nvPr userDrawn="1"/>
          </p:nvSpPr>
          <p:spPr bwMode="auto">
            <a:xfrm>
              <a:off x="3492" y="1764"/>
              <a:ext cx="29" cy="33"/>
            </a:xfrm>
            <a:custGeom>
              <a:avLst/>
              <a:gdLst>
                <a:gd name="T0" fmla="*/ 12 w 29"/>
                <a:gd name="T1" fmla="*/ 4 h 33"/>
                <a:gd name="T2" fmla="*/ 0 w 29"/>
                <a:gd name="T3" fmla="*/ 4 h 33"/>
                <a:gd name="T4" fmla="*/ 0 w 29"/>
                <a:gd name="T5" fmla="*/ 0 h 33"/>
                <a:gd name="T6" fmla="*/ 29 w 29"/>
                <a:gd name="T7" fmla="*/ 0 h 33"/>
                <a:gd name="T8" fmla="*/ 29 w 29"/>
                <a:gd name="T9" fmla="*/ 4 h 33"/>
                <a:gd name="T10" fmla="*/ 16 w 29"/>
                <a:gd name="T11" fmla="*/ 4 h 33"/>
                <a:gd name="T12" fmla="*/ 16 w 29"/>
                <a:gd name="T13" fmla="*/ 33 h 33"/>
                <a:gd name="T14" fmla="*/ 12 w 29"/>
                <a:gd name="T15" fmla="*/ 33 h 33"/>
                <a:gd name="T16" fmla="*/ 12 w 29"/>
                <a:gd name="T17"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33">
                  <a:moveTo>
                    <a:pt x="12" y="4"/>
                  </a:moveTo>
                  <a:lnTo>
                    <a:pt x="0" y="4"/>
                  </a:lnTo>
                  <a:lnTo>
                    <a:pt x="0" y="0"/>
                  </a:lnTo>
                  <a:lnTo>
                    <a:pt x="29" y="0"/>
                  </a:lnTo>
                  <a:lnTo>
                    <a:pt x="29" y="4"/>
                  </a:lnTo>
                  <a:lnTo>
                    <a:pt x="16" y="4"/>
                  </a:lnTo>
                  <a:lnTo>
                    <a:pt x="16" y="33"/>
                  </a:lnTo>
                  <a:lnTo>
                    <a:pt x="12" y="33"/>
                  </a:lnTo>
                  <a:lnTo>
                    <a:pt x="12" y="4"/>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39" name="Freeform 10"/>
            <p:cNvSpPr>
              <a:spLocks noEditPoints="1"/>
            </p:cNvSpPr>
            <p:nvPr userDrawn="1"/>
          </p:nvSpPr>
          <p:spPr bwMode="auto">
            <a:xfrm>
              <a:off x="3525" y="1762"/>
              <a:ext cx="33" cy="37"/>
            </a:xfrm>
            <a:custGeom>
              <a:avLst/>
              <a:gdLst>
                <a:gd name="T0" fmla="*/ 16 w 16"/>
                <a:gd name="T1" fmla="*/ 13 h 18"/>
                <a:gd name="T2" fmla="*/ 8 w 16"/>
                <a:gd name="T3" fmla="*/ 18 h 18"/>
                <a:gd name="T4" fmla="*/ 0 w 16"/>
                <a:gd name="T5" fmla="*/ 9 h 18"/>
                <a:gd name="T6" fmla="*/ 8 w 16"/>
                <a:gd name="T7" fmla="*/ 0 h 18"/>
                <a:gd name="T8" fmla="*/ 16 w 16"/>
                <a:gd name="T9" fmla="*/ 8 h 18"/>
                <a:gd name="T10" fmla="*/ 16 w 16"/>
                <a:gd name="T11" fmla="*/ 9 h 18"/>
                <a:gd name="T12" fmla="*/ 2 w 16"/>
                <a:gd name="T13" fmla="*/ 9 h 18"/>
                <a:gd name="T14" fmla="*/ 8 w 16"/>
                <a:gd name="T15" fmla="*/ 16 h 18"/>
                <a:gd name="T16" fmla="*/ 14 w 16"/>
                <a:gd name="T17" fmla="*/ 12 h 18"/>
                <a:gd name="T18" fmla="*/ 16 w 16"/>
                <a:gd name="T19" fmla="*/ 13 h 18"/>
                <a:gd name="T20" fmla="*/ 14 w 16"/>
                <a:gd name="T21" fmla="*/ 7 h 18"/>
                <a:gd name="T22" fmla="*/ 8 w 16"/>
                <a:gd name="T23" fmla="*/ 2 h 18"/>
                <a:gd name="T24" fmla="*/ 3 w 16"/>
                <a:gd name="T25" fmla="*/ 7 h 18"/>
                <a:gd name="T26" fmla="*/ 14 w 16"/>
                <a:gd name="T2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18">
                  <a:moveTo>
                    <a:pt x="16" y="13"/>
                  </a:moveTo>
                  <a:cubicBezTo>
                    <a:pt x="15" y="16"/>
                    <a:pt x="12" y="18"/>
                    <a:pt x="8" y="18"/>
                  </a:cubicBezTo>
                  <a:cubicBezTo>
                    <a:pt x="3" y="18"/>
                    <a:pt x="0" y="14"/>
                    <a:pt x="0" y="9"/>
                  </a:cubicBezTo>
                  <a:cubicBezTo>
                    <a:pt x="0" y="4"/>
                    <a:pt x="3" y="0"/>
                    <a:pt x="8" y="0"/>
                  </a:cubicBezTo>
                  <a:cubicBezTo>
                    <a:pt x="14" y="0"/>
                    <a:pt x="16" y="5"/>
                    <a:pt x="16" y="8"/>
                  </a:cubicBezTo>
                  <a:cubicBezTo>
                    <a:pt x="16" y="9"/>
                    <a:pt x="16" y="9"/>
                    <a:pt x="16" y="9"/>
                  </a:cubicBezTo>
                  <a:cubicBezTo>
                    <a:pt x="2" y="9"/>
                    <a:pt x="2" y="9"/>
                    <a:pt x="2" y="9"/>
                  </a:cubicBezTo>
                  <a:cubicBezTo>
                    <a:pt x="2" y="12"/>
                    <a:pt x="4" y="16"/>
                    <a:pt x="8" y="16"/>
                  </a:cubicBezTo>
                  <a:cubicBezTo>
                    <a:pt x="10" y="16"/>
                    <a:pt x="12" y="16"/>
                    <a:pt x="14" y="12"/>
                  </a:cubicBezTo>
                  <a:lnTo>
                    <a:pt x="16" y="13"/>
                  </a:lnTo>
                  <a:close/>
                  <a:moveTo>
                    <a:pt x="14" y="7"/>
                  </a:moveTo>
                  <a:cubicBezTo>
                    <a:pt x="14" y="5"/>
                    <a:pt x="12" y="2"/>
                    <a:pt x="8" y="2"/>
                  </a:cubicBezTo>
                  <a:cubicBezTo>
                    <a:pt x="5" y="2"/>
                    <a:pt x="3" y="4"/>
                    <a:pt x="3" y="7"/>
                  </a:cubicBezTo>
                  <a:lnTo>
                    <a:pt x="14" y="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40" name="Freeform 11"/>
            <p:cNvSpPr>
              <a:spLocks/>
            </p:cNvSpPr>
            <p:nvPr userDrawn="1"/>
          </p:nvSpPr>
          <p:spPr bwMode="auto">
            <a:xfrm>
              <a:off x="3568" y="1764"/>
              <a:ext cx="29" cy="33"/>
            </a:xfrm>
            <a:custGeom>
              <a:avLst/>
              <a:gdLst>
                <a:gd name="T0" fmla="*/ 0 w 29"/>
                <a:gd name="T1" fmla="*/ 0 h 33"/>
                <a:gd name="T2" fmla="*/ 5 w 29"/>
                <a:gd name="T3" fmla="*/ 0 h 33"/>
                <a:gd name="T4" fmla="*/ 5 w 29"/>
                <a:gd name="T5" fmla="*/ 15 h 33"/>
                <a:gd name="T6" fmla="*/ 23 w 29"/>
                <a:gd name="T7" fmla="*/ 15 h 33"/>
                <a:gd name="T8" fmla="*/ 23 w 29"/>
                <a:gd name="T9" fmla="*/ 0 h 33"/>
                <a:gd name="T10" fmla="*/ 29 w 29"/>
                <a:gd name="T11" fmla="*/ 0 h 33"/>
                <a:gd name="T12" fmla="*/ 29 w 29"/>
                <a:gd name="T13" fmla="*/ 33 h 33"/>
                <a:gd name="T14" fmla="*/ 23 w 29"/>
                <a:gd name="T15" fmla="*/ 33 h 33"/>
                <a:gd name="T16" fmla="*/ 23 w 29"/>
                <a:gd name="T17" fmla="*/ 19 h 33"/>
                <a:gd name="T18" fmla="*/ 5 w 29"/>
                <a:gd name="T19" fmla="*/ 19 h 33"/>
                <a:gd name="T20" fmla="*/ 5 w 29"/>
                <a:gd name="T21" fmla="*/ 33 h 33"/>
                <a:gd name="T22" fmla="*/ 0 w 29"/>
                <a:gd name="T23" fmla="*/ 33 h 33"/>
                <a:gd name="T24" fmla="*/ 0 w 29"/>
                <a:gd name="T25" fmla="*/ 0 h 33"/>
                <a:gd name="connsiteX0" fmla="*/ 0 w 10000"/>
                <a:gd name="connsiteY0" fmla="*/ 0 h 10000"/>
                <a:gd name="connsiteX1" fmla="*/ 1724 w 10000"/>
                <a:gd name="connsiteY1" fmla="*/ 0 h 10000"/>
                <a:gd name="connsiteX2" fmla="*/ 1724 w 10000"/>
                <a:gd name="connsiteY2" fmla="*/ 4545 h 10000"/>
                <a:gd name="connsiteX3" fmla="*/ 7931 w 10000"/>
                <a:gd name="connsiteY3" fmla="*/ 4545 h 10000"/>
                <a:gd name="connsiteX4" fmla="*/ 7931 w 10000"/>
                <a:gd name="connsiteY4" fmla="*/ 0 h 10000"/>
                <a:gd name="connsiteX5" fmla="*/ 9851 w 10000"/>
                <a:gd name="connsiteY5" fmla="*/ 0 h 10000"/>
                <a:gd name="connsiteX6" fmla="*/ 10000 w 10000"/>
                <a:gd name="connsiteY6" fmla="*/ 10000 h 10000"/>
                <a:gd name="connsiteX7" fmla="*/ 7931 w 10000"/>
                <a:gd name="connsiteY7" fmla="*/ 10000 h 10000"/>
                <a:gd name="connsiteX8" fmla="*/ 7931 w 10000"/>
                <a:gd name="connsiteY8" fmla="*/ 5758 h 10000"/>
                <a:gd name="connsiteX9" fmla="*/ 1724 w 10000"/>
                <a:gd name="connsiteY9" fmla="*/ 5758 h 10000"/>
                <a:gd name="connsiteX10" fmla="*/ 1724 w 10000"/>
                <a:gd name="connsiteY10" fmla="*/ 10000 h 10000"/>
                <a:gd name="connsiteX11" fmla="*/ 0 w 10000"/>
                <a:gd name="connsiteY11" fmla="*/ 10000 h 10000"/>
                <a:gd name="connsiteX12" fmla="*/ 0 w 10000"/>
                <a:gd name="connsiteY12" fmla="*/ 0 h 10000"/>
                <a:gd name="connsiteX0" fmla="*/ 0 w 9857"/>
                <a:gd name="connsiteY0" fmla="*/ 0 h 10000"/>
                <a:gd name="connsiteX1" fmla="*/ 1724 w 9857"/>
                <a:gd name="connsiteY1" fmla="*/ 0 h 10000"/>
                <a:gd name="connsiteX2" fmla="*/ 1724 w 9857"/>
                <a:gd name="connsiteY2" fmla="*/ 4545 h 10000"/>
                <a:gd name="connsiteX3" fmla="*/ 7931 w 9857"/>
                <a:gd name="connsiteY3" fmla="*/ 4545 h 10000"/>
                <a:gd name="connsiteX4" fmla="*/ 7931 w 9857"/>
                <a:gd name="connsiteY4" fmla="*/ 0 h 10000"/>
                <a:gd name="connsiteX5" fmla="*/ 9851 w 9857"/>
                <a:gd name="connsiteY5" fmla="*/ 0 h 10000"/>
                <a:gd name="connsiteX6" fmla="*/ 9703 w 9857"/>
                <a:gd name="connsiteY6" fmla="*/ 10000 h 10000"/>
                <a:gd name="connsiteX7" fmla="*/ 7931 w 9857"/>
                <a:gd name="connsiteY7" fmla="*/ 10000 h 10000"/>
                <a:gd name="connsiteX8" fmla="*/ 7931 w 9857"/>
                <a:gd name="connsiteY8" fmla="*/ 5758 h 10000"/>
                <a:gd name="connsiteX9" fmla="*/ 1724 w 9857"/>
                <a:gd name="connsiteY9" fmla="*/ 5758 h 10000"/>
                <a:gd name="connsiteX10" fmla="*/ 1724 w 9857"/>
                <a:gd name="connsiteY10" fmla="*/ 10000 h 10000"/>
                <a:gd name="connsiteX11" fmla="*/ 0 w 9857"/>
                <a:gd name="connsiteY11" fmla="*/ 10000 h 10000"/>
                <a:gd name="connsiteX12" fmla="*/ 0 w 9857"/>
                <a:gd name="connsiteY12"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57" h="10000">
                  <a:moveTo>
                    <a:pt x="0" y="0"/>
                  </a:moveTo>
                  <a:lnTo>
                    <a:pt x="1724" y="0"/>
                  </a:lnTo>
                  <a:lnTo>
                    <a:pt x="1724" y="4545"/>
                  </a:lnTo>
                  <a:lnTo>
                    <a:pt x="7931" y="4545"/>
                  </a:lnTo>
                  <a:lnTo>
                    <a:pt x="7931" y="0"/>
                  </a:lnTo>
                  <a:lnTo>
                    <a:pt x="9851" y="0"/>
                  </a:lnTo>
                  <a:cubicBezTo>
                    <a:pt x="9901" y="3333"/>
                    <a:pt x="9653" y="6667"/>
                    <a:pt x="9703" y="10000"/>
                  </a:cubicBezTo>
                  <a:lnTo>
                    <a:pt x="7931" y="10000"/>
                  </a:lnTo>
                  <a:lnTo>
                    <a:pt x="7931" y="5758"/>
                  </a:lnTo>
                  <a:lnTo>
                    <a:pt x="1724" y="5758"/>
                  </a:lnTo>
                  <a:lnTo>
                    <a:pt x="1724" y="10000"/>
                  </a:lnTo>
                  <a:lnTo>
                    <a:pt x="0" y="10000"/>
                  </a:lnTo>
                  <a:lnTo>
                    <a:pt x="0" y="0"/>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41" name="Freeform 12"/>
            <p:cNvSpPr>
              <a:spLocks noEditPoints="1"/>
            </p:cNvSpPr>
            <p:nvPr userDrawn="1"/>
          </p:nvSpPr>
          <p:spPr bwMode="auto">
            <a:xfrm>
              <a:off x="3604" y="1764"/>
              <a:ext cx="35" cy="44"/>
            </a:xfrm>
            <a:custGeom>
              <a:avLst/>
              <a:gdLst>
                <a:gd name="T0" fmla="*/ 14 w 17"/>
                <a:gd name="T1" fmla="*/ 0 h 21"/>
                <a:gd name="T2" fmla="*/ 14 w 17"/>
                <a:gd name="T3" fmla="*/ 14 h 21"/>
                <a:gd name="T4" fmla="*/ 17 w 17"/>
                <a:gd name="T5" fmla="*/ 14 h 21"/>
                <a:gd name="T6" fmla="*/ 17 w 17"/>
                <a:gd name="T7" fmla="*/ 21 h 21"/>
                <a:gd name="T8" fmla="*/ 15 w 17"/>
                <a:gd name="T9" fmla="*/ 21 h 21"/>
                <a:gd name="T10" fmla="*/ 15 w 17"/>
                <a:gd name="T11" fmla="*/ 16 h 21"/>
                <a:gd name="T12" fmla="*/ 2 w 17"/>
                <a:gd name="T13" fmla="*/ 16 h 21"/>
                <a:gd name="T14" fmla="*/ 2 w 17"/>
                <a:gd name="T15" fmla="*/ 21 h 21"/>
                <a:gd name="T16" fmla="*/ 0 w 17"/>
                <a:gd name="T17" fmla="*/ 21 h 21"/>
                <a:gd name="T18" fmla="*/ 0 w 17"/>
                <a:gd name="T19" fmla="*/ 14 h 21"/>
                <a:gd name="T20" fmla="*/ 4 w 17"/>
                <a:gd name="T21" fmla="*/ 8 h 21"/>
                <a:gd name="T22" fmla="*/ 4 w 17"/>
                <a:gd name="T23" fmla="*/ 0 h 21"/>
                <a:gd name="T24" fmla="*/ 14 w 17"/>
                <a:gd name="T25" fmla="*/ 0 h 21"/>
                <a:gd name="T26" fmla="*/ 12 w 17"/>
                <a:gd name="T27" fmla="*/ 2 h 21"/>
                <a:gd name="T28" fmla="*/ 6 w 17"/>
                <a:gd name="T29" fmla="*/ 2 h 21"/>
                <a:gd name="T30" fmla="*/ 6 w 17"/>
                <a:gd name="T31" fmla="*/ 9 h 21"/>
                <a:gd name="T32" fmla="*/ 4 w 17"/>
                <a:gd name="T33" fmla="*/ 14 h 21"/>
                <a:gd name="T34" fmla="*/ 12 w 17"/>
                <a:gd name="T35" fmla="*/ 14 h 21"/>
                <a:gd name="T36" fmla="*/ 12 w 1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1">
                  <a:moveTo>
                    <a:pt x="14" y="0"/>
                  </a:moveTo>
                  <a:cubicBezTo>
                    <a:pt x="14" y="14"/>
                    <a:pt x="14" y="14"/>
                    <a:pt x="14" y="14"/>
                  </a:cubicBezTo>
                  <a:cubicBezTo>
                    <a:pt x="17" y="14"/>
                    <a:pt x="17" y="14"/>
                    <a:pt x="17" y="14"/>
                  </a:cubicBezTo>
                  <a:cubicBezTo>
                    <a:pt x="17" y="21"/>
                    <a:pt x="17" y="21"/>
                    <a:pt x="17" y="21"/>
                  </a:cubicBezTo>
                  <a:cubicBezTo>
                    <a:pt x="15" y="21"/>
                    <a:pt x="15" y="21"/>
                    <a:pt x="15" y="21"/>
                  </a:cubicBezTo>
                  <a:cubicBezTo>
                    <a:pt x="15" y="16"/>
                    <a:pt x="15" y="16"/>
                    <a:pt x="15" y="16"/>
                  </a:cubicBezTo>
                  <a:cubicBezTo>
                    <a:pt x="2" y="16"/>
                    <a:pt x="2" y="16"/>
                    <a:pt x="2" y="16"/>
                  </a:cubicBezTo>
                  <a:cubicBezTo>
                    <a:pt x="2" y="21"/>
                    <a:pt x="2" y="21"/>
                    <a:pt x="2" y="21"/>
                  </a:cubicBezTo>
                  <a:cubicBezTo>
                    <a:pt x="0" y="21"/>
                    <a:pt x="0" y="21"/>
                    <a:pt x="0" y="21"/>
                  </a:cubicBezTo>
                  <a:cubicBezTo>
                    <a:pt x="0" y="14"/>
                    <a:pt x="0" y="14"/>
                    <a:pt x="0" y="14"/>
                  </a:cubicBezTo>
                  <a:cubicBezTo>
                    <a:pt x="3" y="14"/>
                    <a:pt x="4" y="11"/>
                    <a:pt x="4" y="8"/>
                  </a:cubicBezTo>
                  <a:cubicBezTo>
                    <a:pt x="4" y="0"/>
                    <a:pt x="4" y="0"/>
                    <a:pt x="4" y="0"/>
                  </a:cubicBezTo>
                  <a:lnTo>
                    <a:pt x="14" y="0"/>
                  </a:lnTo>
                  <a:close/>
                  <a:moveTo>
                    <a:pt x="12" y="2"/>
                  </a:moveTo>
                  <a:cubicBezTo>
                    <a:pt x="6" y="2"/>
                    <a:pt x="6" y="2"/>
                    <a:pt x="6" y="2"/>
                  </a:cubicBezTo>
                  <a:cubicBezTo>
                    <a:pt x="6" y="9"/>
                    <a:pt x="6" y="9"/>
                    <a:pt x="6" y="9"/>
                  </a:cubicBezTo>
                  <a:cubicBezTo>
                    <a:pt x="6" y="12"/>
                    <a:pt x="5" y="13"/>
                    <a:pt x="4" y="14"/>
                  </a:cubicBezTo>
                  <a:cubicBezTo>
                    <a:pt x="12" y="14"/>
                    <a:pt x="12" y="14"/>
                    <a:pt x="12" y="14"/>
                  </a:cubicBezTo>
                  <a:lnTo>
                    <a:pt x="12" y="2"/>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42" name="Freeform 13"/>
            <p:cNvSpPr>
              <a:spLocks noEditPoints="1"/>
            </p:cNvSpPr>
            <p:nvPr userDrawn="1"/>
          </p:nvSpPr>
          <p:spPr bwMode="auto">
            <a:xfrm>
              <a:off x="3643" y="1762"/>
              <a:ext cx="35" cy="37"/>
            </a:xfrm>
            <a:custGeom>
              <a:avLst/>
              <a:gdLst>
                <a:gd name="T0" fmla="*/ 17 w 17"/>
                <a:gd name="T1" fmla="*/ 13 h 18"/>
                <a:gd name="T2" fmla="*/ 9 w 17"/>
                <a:gd name="T3" fmla="*/ 18 h 18"/>
                <a:gd name="T4" fmla="*/ 0 w 17"/>
                <a:gd name="T5" fmla="*/ 9 h 18"/>
                <a:gd name="T6" fmla="*/ 9 w 17"/>
                <a:gd name="T7" fmla="*/ 0 h 18"/>
                <a:gd name="T8" fmla="*/ 17 w 17"/>
                <a:gd name="T9" fmla="*/ 8 h 18"/>
                <a:gd name="T10" fmla="*/ 17 w 17"/>
                <a:gd name="T11" fmla="*/ 9 h 18"/>
                <a:gd name="T12" fmla="*/ 3 w 17"/>
                <a:gd name="T13" fmla="*/ 9 h 18"/>
                <a:gd name="T14" fmla="*/ 9 w 17"/>
                <a:gd name="T15" fmla="*/ 16 h 18"/>
                <a:gd name="T16" fmla="*/ 15 w 17"/>
                <a:gd name="T17" fmla="*/ 12 h 18"/>
                <a:gd name="T18" fmla="*/ 17 w 17"/>
                <a:gd name="T19" fmla="*/ 13 h 18"/>
                <a:gd name="T20" fmla="*/ 14 w 17"/>
                <a:gd name="T21" fmla="*/ 7 h 18"/>
                <a:gd name="T22" fmla="*/ 9 w 17"/>
                <a:gd name="T23" fmla="*/ 2 h 18"/>
                <a:gd name="T24" fmla="*/ 3 w 17"/>
                <a:gd name="T25" fmla="*/ 7 h 18"/>
                <a:gd name="T26" fmla="*/ 14 w 17"/>
                <a:gd name="T2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8">
                  <a:moveTo>
                    <a:pt x="17" y="13"/>
                  </a:moveTo>
                  <a:cubicBezTo>
                    <a:pt x="15" y="16"/>
                    <a:pt x="13" y="18"/>
                    <a:pt x="9" y="18"/>
                  </a:cubicBezTo>
                  <a:cubicBezTo>
                    <a:pt x="3" y="18"/>
                    <a:pt x="0" y="14"/>
                    <a:pt x="0" y="9"/>
                  </a:cubicBezTo>
                  <a:cubicBezTo>
                    <a:pt x="0" y="4"/>
                    <a:pt x="3" y="0"/>
                    <a:pt x="9" y="0"/>
                  </a:cubicBezTo>
                  <a:cubicBezTo>
                    <a:pt x="15" y="0"/>
                    <a:pt x="17" y="5"/>
                    <a:pt x="17" y="8"/>
                  </a:cubicBezTo>
                  <a:cubicBezTo>
                    <a:pt x="17" y="9"/>
                    <a:pt x="17" y="9"/>
                    <a:pt x="17" y="9"/>
                  </a:cubicBezTo>
                  <a:cubicBezTo>
                    <a:pt x="3" y="9"/>
                    <a:pt x="3" y="9"/>
                    <a:pt x="3" y="9"/>
                  </a:cubicBezTo>
                  <a:cubicBezTo>
                    <a:pt x="3" y="12"/>
                    <a:pt x="5" y="16"/>
                    <a:pt x="9" y="16"/>
                  </a:cubicBezTo>
                  <a:cubicBezTo>
                    <a:pt x="10" y="16"/>
                    <a:pt x="13" y="16"/>
                    <a:pt x="15" y="12"/>
                  </a:cubicBezTo>
                  <a:lnTo>
                    <a:pt x="17" y="13"/>
                  </a:lnTo>
                  <a:close/>
                  <a:moveTo>
                    <a:pt x="14" y="7"/>
                  </a:moveTo>
                  <a:cubicBezTo>
                    <a:pt x="14" y="5"/>
                    <a:pt x="12" y="2"/>
                    <a:pt x="9" y="2"/>
                  </a:cubicBezTo>
                  <a:cubicBezTo>
                    <a:pt x="6" y="2"/>
                    <a:pt x="3" y="4"/>
                    <a:pt x="3" y="7"/>
                  </a:cubicBezTo>
                  <a:lnTo>
                    <a:pt x="14" y="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43" name="Freeform 14"/>
            <p:cNvSpPr>
              <a:spLocks noEditPoints="1"/>
            </p:cNvSpPr>
            <p:nvPr userDrawn="1"/>
          </p:nvSpPr>
          <p:spPr bwMode="auto">
            <a:xfrm>
              <a:off x="3686" y="1762"/>
              <a:ext cx="36" cy="52"/>
            </a:xfrm>
            <a:custGeom>
              <a:avLst/>
              <a:gdLst>
                <a:gd name="T0" fmla="*/ 2 w 17"/>
                <a:gd name="T1" fmla="*/ 1 h 25"/>
                <a:gd name="T2" fmla="*/ 2 w 17"/>
                <a:gd name="T3" fmla="*/ 4 h 25"/>
                <a:gd name="T4" fmla="*/ 8 w 17"/>
                <a:gd name="T5" fmla="*/ 0 h 25"/>
                <a:gd name="T6" fmla="*/ 17 w 17"/>
                <a:gd name="T7" fmla="*/ 9 h 25"/>
                <a:gd name="T8" fmla="*/ 9 w 17"/>
                <a:gd name="T9" fmla="*/ 18 h 25"/>
                <a:gd name="T10" fmla="*/ 2 w 17"/>
                <a:gd name="T11" fmla="*/ 15 h 25"/>
                <a:gd name="T12" fmla="*/ 2 w 17"/>
                <a:gd name="T13" fmla="*/ 25 h 25"/>
                <a:gd name="T14" fmla="*/ 0 w 17"/>
                <a:gd name="T15" fmla="*/ 25 h 25"/>
                <a:gd name="T16" fmla="*/ 0 w 17"/>
                <a:gd name="T17" fmla="*/ 1 h 25"/>
                <a:gd name="T18" fmla="*/ 2 w 17"/>
                <a:gd name="T19" fmla="*/ 1 h 25"/>
                <a:gd name="T20" fmla="*/ 15 w 17"/>
                <a:gd name="T21" fmla="*/ 9 h 25"/>
                <a:gd name="T22" fmla="*/ 8 w 17"/>
                <a:gd name="T23" fmla="*/ 2 h 25"/>
                <a:gd name="T24" fmla="*/ 2 w 17"/>
                <a:gd name="T25" fmla="*/ 9 h 25"/>
                <a:gd name="T26" fmla="*/ 9 w 17"/>
                <a:gd name="T27" fmla="*/ 16 h 25"/>
                <a:gd name="T28" fmla="*/ 15 w 17"/>
                <a:gd name="T29"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25">
                  <a:moveTo>
                    <a:pt x="2" y="1"/>
                  </a:moveTo>
                  <a:cubicBezTo>
                    <a:pt x="2" y="4"/>
                    <a:pt x="2" y="4"/>
                    <a:pt x="2" y="4"/>
                  </a:cubicBezTo>
                  <a:cubicBezTo>
                    <a:pt x="3" y="2"/>
                    <a:pt x="5" y="0"/>
                    <a:pt x="8" y="0"/>
                  </a:cubicBezTo>
                  <a:cubicBezTo>
                    <a:pt x="14" y="0"/>
                    <a:pt x="17" y="4"/>
                    <a:pt x="17" y="9"/>
                  </a:cubicBezTo>
                  <a:cubicBezTo>
                    <a:pt x="17" y="14"/>
                    <a:pt x="14" y="18"/>
                    <a:pt x="9" y="18"/>
                  </a:cubicBezTo>
                  <a:cubicBezTo>
                    <a:pt x="5" y="18"/>
                    <a:pt x="3" y="16"/>
                    <a:pt x="2" y="15"/>
                  </a:cubicBezTo>
                  <a:cubicBezTo>
                    <a:pt x="2" y="25"/>
                    <a:pt x="2" y="25"/>
                    <a:pt x="2" y="25"/>
                  </a:cubicBezTo>
                  <a:cubicBezTo>
                    <a:pt x="0" y="25"/>
                    <a:pt x="0" y="25"/>
                    <a:pt x="0" y="25"/>
                  </a:cubicBezTo>
                  <a:cubicBezTo>
                    <a:pt x="0" y="1"/>
                    <a:pt x="0" y="1"/>
                    <a:pt x="0" y="1"/>
                  </a:cubicBezTo>
                  <a:lnTo>
                    <a:pt x="2" y="1"/>
                  </a:lnTo>
                  <a:close/>
                  <a:moveTo>
                    <a:pt x="15" y="9"/>
                  </a:moveTo>
                  <a:cubicBezTo>
                    <a:pt x="15" y="6"/>
                    <a:pt x="13" y="2"/>
                    <a:pt x="8" y="2"/>
                  </a:cubicBezTo>
                  <a:cubicBezTo>
                    <a:pt x="5" y="2"/>
                    <a:pt x="2" y="5"/>
                    <a:pt x="2" y="9"/>
                  </a:cubicBezTo>
                  <a:cubicBezTo>
                    <a:pt x="2" y="14"/>
                    <a:pt x="5" y="16"/>
                    <a:pt x="9" y="16"/>
                  </a:cubicBezTo>
                  <a:cubicBezTo>
                    <a:pt x="12" y="16"/>
                    <a:pt x="15" y="13"/>
                    <a:pt x="15" y="9"/>
                  </a:cubicBez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grpSp>
      <p:sp>
        <p:nvSpPr>
          <p:cNvPr id="4" name="Текст 3"/>
          <p:cNvSpPr>
            <a:spLocks noGrp="1"/>
          </p:cNvSpPr>
          <p:nvPr>
            <p:ph type="body" sz="quarter" idx="10"/>
          </p:nvPr>
        </p:nvSpPr>
        <p:spPr>
          <a:xfrm>
            <a:off x="360363" y="1082675"/>
            <a:ext cx="11469687" cy="923925"/>
          </a:xfrm>
        </p:spPr>
        <p:txBody>
          <a:bodyPr lIns="0" tIns="0" rIns="0" bIns="0" anchor="t">
            <a:noAutofit/>
          </a:bodyPr>
          <a:lstStyle>
            <a:lvl1pPr>
              <a:defRPr lang="ru-RU" sz="1800" smtClean="0">
                <a:solidFill>
                  <a:srgbClr val="444444"/>
                </a:solidFill>
                <a:cs typeface="Segoe UI" panose="020B0502040204020203" pitchFamily="34" charset="0"/>
              </a:defRPr>
            </a:lvl1pPr>
            <a:lvl2pPr>
              <a:defRPr lang="ru-RU" sz="1800" smtClean="0">
                <a:latin typeface="+mn-lt"/>
              </a:defRPr>
            </a:lvl2pPr>
            <a:lvl3pPr>
              <a:defRPr lang="ru-RU" sz="1800" smtClean="0">
                <a:latin typeface="+mn-lt"/>
              </a:defRPr>
            </a:lvl3pPr>
            <a:lvl4pPr>
              <a:defRPr lang="ru-RU" sz="1800" smtClean="0">
                <a:latin typeface="+mn-lt"/>
              </a:defRPr>
            </a:lvl4pPr>
            <a:lvl5pPr>
              <a:defRPr lang="ru-RU" sz="1800">
                <a:latin typeface="+mn-lt"/>
              </a:defRPr>
            </a:lvl5pPr>
          </a:lstStyle>
          <a:p>
            <a:pPr lvl="0" algn="ctr" defTabSz="449171" fontAlgn="base">
              <a:spcBef>
                <a:spcPct val="0"/>
              </a:spcBef>
              <a:spcAft>
                <a:spcPct val="0"/>
              </a:spcAft>
              <a:buClr>
                <a:srgbClr val="000000"/>
              </a:buClr>
              <a:buSzPct val="100000"/>
            </a:pPr>
            <a:r>
              <a:rPr lang="ru-RU" dirty="0"/>
              <a:t>Образец текста</a:t>
            </a:r>
          </a:p>
        </p:txBody>
      </p:sp>
    </p:spTree>
    <p:extLst>
      <p:ext uri="{BB962C8B-B14F-4D97-AF65-F5344CB8AC3E}">
        <p14:creationId xmlns:p14="http://schemas.microsoft.com/office/powerpoint/2010/main" val="1246135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Адресный блок">
    <p:spTree>
      <p:nvGrpSpPr>
        <p:cNvPr id="1" name=""/>
        <p:cNvGrpSpPr/>
        <p:nvPr/>
      </p:nvGrpSpPr>
      <p:grpSpPr>
        <a:xfrm>
          <a:off x="0" y="0"/>
          <a:ext cx="0" cy="0"/>
          <a:chOff x="0" y="0"/>
          <a:chExt cx="0" cy="0"/>
        </a:xfrm>
      </p:grpSpPr>
      <p:grpSp>
        <p:nvGrpSpPr>
          <p:cNvPr id="2" name="Группа 1"/>
          <p:cNvGrpSpPr/>
          <p:nvPr userDrawn="1"/>
        </p:nvGrpSpPr>
        <p:grpSpPr>
          <a:xfrm>
            <a:off x="9588614" y="4404560"/>
            <a:ext cx="2603386" cy="2084166"/>
            <a:chOff x="9588614" y="4404560"/>
            <a:chExt cx="2603386" cy="2084166"/>
          </a:xfrm>
        </p:grpSpPr>
        <p:sp>
          <p:nvSpPr>
            <p:cNvPr id="15" name="Прямоугольник: скругленные верхние углы 14"/>
            <p:cNvSpPr/>
            <p:nvPr/>
          </p:nvSpPr>
          <p:spPr>
            <a:xfrm rot="16200000">
              <a:off x="10959211" y="5255937"/>
              <a:ext cx="2084165" cy="381411"/>
            </a:xfrm>
            <a:prstGeom prst="round2SameRect">
              <a:avLst>
                <a:gd name="adj1" fmla="val 19171"/>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6" name="Прямоугольник: скругленные верхние углы 15"/>
            <p:cNvSpPr/>
            <p:nvPr/>
          </p:nvSpPr>
          <p:spPr>
            <a:xfrm rot="16200000">
              <a:off x="10917814" y="5214539"/>
              <a:ext cx="1789968" cy="758404"/>
            </a:xfrm>
            <a:prstGeom prst="round2SameRect">
              <a:avLst>
                <a:gd name="adj1" fmla="val 11723"/>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7" name="Прямоугольник: скругленные верхние углы 16"/>
            <p:cNvSpPr/>
            <p:nvPr/>
          </p:nvSpPr>
          <p:spPr>
            <a:xfrm rot="16200000">
              <a:off x="10878857" y="5175584"/>
              <a:ext cx="1500383" cy="1125898"/>
            </a:xfrm>
            <a:prstGeom prst="round2SameRect">
              <a:avLst>
                <a:gd name="adj1" fmla="val 7571"/>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8" name="Прямоугольник: скругленные верхние углы 17"/>
            <p:cNvSpPr/>
            <p:nvPr/>
          </p:nvSpPr>
          <p:spPr>
            <a:xfrm rot="16200000">
              <a:off x="10856120" y="5152847"/>
              <a:ext cx="1186847" cy="1484908"/>
            </a:xfrm>
            <a:prstGeom prst="round2SameRect">
              <a:avLst>
                <a:gd name="adj1" fmla="val 8467"/>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9" name="Прямоугольник: скругленные верхние углы 18"/>
            <p:cNvSpPr/>
            <p:nvPr userDrawn="1"/>
          </p:nvSpPr>
          <p:spPr>
            <a:xfrm>
              <a:off x="9956327" y="5889076"/>
              <a:ext cx="2235670" cy="599650"/>
            </a:xfrm>
            <a:prstGeom prst="round2SameRect">
              <a:avLst>
                <a:gd name="adj1" fmla="val 13718"/>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20" name="Прямоугольник: скругленные верхние углы 19"/>
            <p:cNvSpPr/>
            <p:nvPr userDrawn="1"/>
          </p:nvSpPr>
          <p:spPr>
            <a:xfrm>
              <a:off x="10323815" y="5598074"/>
              <a:ext cx="1868182" cy="890651"/>
            </a:xfrm>
            <a:prstGeom prst="round2SameRect">
              <a:avLst>
                <a:gd name="adj1" fmla="val 9178"/>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21" name="Прямоугольник: скругленные верхние углы 20"/>
            <p:cNvSpPr/>
            <p:nvPr userDrawn="1"/>
          </p:nvSpPr>
          <p:spPr>
            <a:xfrm>
              <a:off x="9588614" y="6194575"/>
              <a:ext cx="2603384" cy="294150"/>
            </a:xfrm>
            <a:prstGeom prst="round2SameRect">
              <a:avLst>
                <a:gd name="adj1" fmla="val 36568"/>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grpSp>
      <p:grpSp>
        <p:nvGrpSpPr>
          <p:cNvPr id="53" name="Группа 52"/>
          <p:cNvGrpSpPr/>
          <p:nvPr userDrawn="1"/>
        </p:nvGrpSpPr>
        <p:grpSpPr>
          <a:xfrm>
            <a:off x="2955925" y="4045986"/>
            <a:ext cx="6278563" cy="1305539"/>
            <a:chOff x="2955925" y="4199076"/>
            <a:chExt cx="6278563" cy="1305539"/>
          </a:xfrm>
        </p:grpSpPr>
        <p:sp>
          <p:nvSpPr>
            <p:cNvPr id="23" name="Прямоугольник 22"/>
            <p:cNvSpPr/>
            <p:nvPr userDrawn="1"/>
          </p:nvSpPr>
          <p:spPr>
            <a:xfrm>
              <a:off x="2955925" y="4199076"/>
              <a:ext cx="6278563" cy="410965"/>
            </a:xfrm>
            <a:prstGeom prst="rect">
              <a:avLst/>
            </a:prstGeom>
          </p:spPr>
          <p:txBody>
            <a:bodyPr lIns="0" tIns="0" rIns="0" bIns="0" anchor="ctr">
              <a:noAutofit/>
            </a:bodyPr>
            <a:lstStyle/>
            <a:p>
              <a:pPr algn="ctr">
                <a:buClr>
                  <a:srgbClr val="000000"/>
                </a:buClr>
                <a:buSzPct val="100000"/>
              </a:pPr>
              <a:r>
                <a:rPr lang="en-US" altLang="ru-RU" sz="4200" dirty="0">
                  <a:solidFill>
                    <a:srgbClr val="0291A0"/>
                  </a:solidFill>
                  <a:latin typeface="Segoe UI" panose="020B0502040204020203" pitchFamily="34" charset="0"/>
                </a:rPr>
                <a:t>www.rts-tender.ru</a:t>
              </a:r>
              <a:endParaRPr lang="ru-RU" altLang="ru-RU" sz="4200" u="sng" dirty="0">
                <a:solidFill>
                  <a:srgbClr val="0291A0"/>
                </a:solidFill>
                <a:latin typeface="Segoe UI" panose="020B0502040204020203" pitchFamily="34" charset="0"/>
              </a:endParaRPr>
            </a:p>
          </p:txBody>
        </p:sp>
        <p:sp>
          <p:nvSpPr>
            <p:cNvPr id="25" name="Прямоугольник 24"/>
            <p:cNvSpPr/>
            <p:nvPr userDrawn="1"/>
          </p:nvSpPr>
          <p:spPr>
            <a:xfrm>
              <a:off x="2955925" y="4638081"/>
              <a:ext cx="6278563" cy="619190"/>
            </a:xfrm>
            <a:prstGeom prst="rect">
              <a:avLst/>
            </a:prstGeom>
          </p:spPr>
          <p:txBody>
            <a:bodyPr lIns="0" tIns="0" rIns="0" bIns="0">
              <a:noAutofit/>
            </a:bodyPr>
            <a:lstStyle/>
            <a:p>
              <a:pPr algn="ctr">
                <a:buClr>
                  <a:srgbClr val="000000"/>
                </a:buClr>
                <a:buSzPct val="100000"/>
              </a:pPr>
              <a:r>
                <a:rPr lang="ru-RU" sz="3800" b="1" dirty="0">
                  <a:solidFill>
                    <a:srgbClr val="E4465A"/>
                  </a:solidFill>
                  <a:latin typeface="Segoe UI" panose="020B0502040204020203" pitchFamily="34" charset="0"/>
                </a:rPr>
                <a:t>+7 (499) 653-9-900</a:t>
              </a:r>
              <a:endParaRPr lang="ru-RU" altLang="ru-RU" sz="3800" b="1" u="sng" dirty="0">
                <a:solidFill>
                  <a:srgbClr val="E4465A"/>
                </a:solidFill>
                <a:latin typeface="Segoe UI" panose="020B0502040204020203" pitchFamily="34" charset="0"/>
              </a:endParaRPr>
            </a:p>
          </p:txBody>
        </p:sp>
        <p:sp>
          <p:nvSpPr>
            <p:cNvPr id="26" name="Прямоугольник 25"/>
            <p:cNvSpPr/>
            <p:nvPr userDrawn="1"/>
          </p:nvSpPr>
          <p:spPr>
            <a:xfrm>
              <a:off x="2955925" y="5212227"/>
              <a:ext cx="6278563" cy="292388"/>
            </a:xfrm>
            <a:prstGeom prst="rect">
              <a:avLst/>
            </a:prstGeom>
          </p:spPr>
          <p:txBody>
            <a:bodyPr lIns="0" tIns="0" rIns="0" bIns="0">
              <a:noAutofit/>
            </a:bodyPr>
            <a:lstStyle/>
            <a:p>
              <a:pPr algn="ctr">
                <a:buClr>
                  <a:srgbClr val="000000"/>
                </a:buClr>
                <a:buSzPct val="100000"/>
              </a:pPr>
              <a:r>
                <a:rPr lang="ru-RU" altLang="ru-RU" sz="1950" dirty="0">
                  <a:solidFill>
                    <a:srgbClr val="F1C900"/>
                  </a:solidFill>
                  <a:latin typeface="Segoe UI" panose="020B0502040204020203" pitchFamily="34" charset="0"/>
                </a:rPr>
                <a:t>ЗВОНОК ПО РОССИИ БЕСПЛАТНЫЙ</a:t>
              </a:r>
              <a:endParaRPr lang="ru-RU" altLang="ru-RU" sz="1950" u="sng" dirty="0">
                <a:solidFill>
                  <a:srgbClr val="F1C900"/>
                </a:solidFill>
                <a:latin typeface="Segoe UI" panose="020B0502040204020203" pitchFamily="34" charset="0"/>
              </a:endParaRPr>
            </a:p>
          </p:txBody>
        </p:sp>
      </p:grpSp>
      <p:sp>
        <p:nvSpPr>
          <p:cNvPr id="27" name="Прямоугольник 26"/>
          <p:cNvSpPr/>
          <p:nvPr userDrawn="1"/>
        </p:nvSpPr>
        <p:spPr>
          <a:xfrm>
            <a:off x="2955925" y="5889077"/>
            <a:ext cx="6278563" cy="523656"/>
          </a:xfrm>
          <a:prstGeom prst="rect">
            <a:avLst/>
          </a:prstGeom>
        </p:spPr>
        <p:txBody>
          <a:bodyPr lIns="0" tIns="0" rIns="0" bIns="0" anchor="b">
            <a:noAutofit/>
          </a:bodyPr>
          <a:lstStyle/>
          <a:p>
            <a:pPr algn="ctr">
              <a:buClr>
                <a:srgbClr val="000000"/>
              </a:buClr>
              <a:buSzPct val="100000"/>
            </a:pPr>
            <a:r>
              <a:rPr lang="en-US" altLang="ru-RU" dirty="0">
                <a:solidFill>
                  <a:srgbClr val="0291A0"/>
                </a:solidFill>
                <a:latin typeface="Segoe UI" panose="020B0502040204020203" pitchFamily="34" charset="0"/>
              </a:rPr>
              <a:t>support223@rts-tender.ru</a:t>
            </a:r>
          </a:p>
          <a:p>
            <a:pPr algn="ctr">
              <a:buClr>
                <a:srgbClr val="000000"/>
              </a:buClr>
              <a:buSzPct val="100000"/>
            </a:pPr>
            <a:r>
              <a:rPr lang="en-US" altLang="ru-RU" dirty="0">
                <a:solidFill>
                  <a:srgbClr val="0291A0"/>
                </a:solidFill>
                <a:latin typeface="Segoe UI" panose="020B0502040204020203" pitchFamily="34" charset="0"/>
              </a:rPr>
              <a:t>info223@rts-tender.ru</a:t>
            </a:r>
          </a:p>
        </p:txBody>
      </p:sp>
      <p:sp>
        <p:nvSpPr>
          <p:cNvPr id="28" name="Прямоугольник 27"/>
          <p:cNvSpPr/>
          <p:nvPr userDrawn="1"/>
        </p:nvSpPr>
        <p:spPr>
          <a:xfrm>
            <a:off x="0" y="0"/>
            <a:ext cx="1800225" cy="666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grpSp>
        <p:nvGrpSpPr>
          <p:cNvPr id="32" name="Group 4"/>
          <p:cNvGrpSpPr>
            <a:grpSpLocks noChangeAspect="1"/>
          </p:cNvGrpSpPr>
          <p:nvPr userDrawn="1"/>
        </p:nvGrpSpPr>
        <p:grpSpPr bwMode="auto">
          <a:xfrm>
            <a:off x="5248524" y="2118070"/>
            <a:ext cx="1644152" cy="1640843"/>
            <a:chOff x="3322" y="1632"/>
            <a:chExt cx="497" cy="496"/>
          </a:xfrm>
        </p:grpSpPr>
        <p:sp>
          <p:nvSpPr>
            <p:cNvPr id="33" name="AutoShape 3"/>
            <p:cNvSpPr>
              <a:spLocks noChangeAspect="1" noChangeArrowheads="1" noTextEdit="1"/>
            </p:cNvSpPr>
            <p:nvPr userDrawn="1"/>
          </p:nvSpPr>
          <p:spPr bwMode="auto">
            <a:xfrm>
              <a:off x="3322" y="1632"/>
              <a:ext cx="497" cy="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34" name="Freeform 5"/>
            <p:cNvSpPr>
              <a:spLocks/>
            </p:cNvSpPr>
            <p:nvPr userDrawn="1"/>
          </p:nvSpPr>
          <p:spPr bwMode="auto">
            <a:xfrm>
              <a:off x="3324" y="1634"/>
              <a:ext cx="495" cy="494"/>
            </a:xfrm>
            <a:custGeom>
              <a:avLst/>
              <a:gdLst>
                <a:gd name="T0" fmla="*/ 239 w 239"/>
                <a:gd name="T1" fmla="*/ 219 h 239"/>
                <a:gd name="T2" fmla="*/ 219 w 239"/>
                <a:gd name="T3" fmla="*/ 239 h 239"/>
                <a:gd name="T4" fmla="*/ 20 w 239"/>
                <a:gd name="T5" fmla="*/ 239 h 239"/>
                <a:gd name="T6" fmla="*/ 0 w 239"/>
                <a:gd name="T7" fmla="*/ 219 h 239"/>
                <a:gd name="T8" fmla="*/ 0 w 239"/>
                <a:gd name="T9" fmla="*/ 20 h 239"/>
                <a:gd name="T10" fmla="*/ 20 w 239"/>
                <a:gd name="T11" fmla="*/ 0 h 239"/>
                <a:gd name="T12" fmla="*/ 219 w 239"/>
                <a:gd name="T13" fmla="*/ 0 h 239"/>
                <a:gd name="T14" fmla="*/ 239 w 239"/>
                <a:gd name="T15" fmla="*/ 20 h 239"/>
                <a:gd name="T16" fmla="*/ 239 w 239"/>
                <a:gd name="T17" fmla="*/ 21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239">
                  <a:moveTo>
                    <a:pt x="239" y="219"/>
                  </a:moveTo>
                  <a:cubicBezTo>
                    <a:pt x="239" y="230"/>
                    <a:pt x="230" y="239"/>
                    <a:pt x="219" y="239"/>
                  </a:cubicBezTo>
                  <a:cubicBezTo>
                    <a:pt x="20" y="239"/>
                    <a:pt x="20" y="239"/>
                    <a:pt x="20" y="239"/>
                  </a:cubicBezTo>
                  <a:cubicBezTo>
                    <a:pt x="9" y="239"/>
                    <a:pt x="0" y="230"/>
                    <a:pt x="0" y="219"/>
                  </a:cubicBezTo>
                  <a:cubicBezTo>
                    <a:pt x="0" y="20"/>
                    <a:pt x="0" y="20"/>
                    <a:pt x="0" y="20"/>
                  </a:cubicBezTo>
                  <a:cubicBezTo>
                    <a:pt x="0" y="9"/>
                    <a:pt x="9" y="0"/>
                    <a:pt x="20" y="0"/>
                  </a:cubicBezTo>
                  <a:cubicBezTo>
                    <a:pt x="219" y="0"/>
                    <a:pt x="219" y="0"/>
                    <a:pt x="219" y="0"/>
                  </a:cubicBezTo>
                  <a:cubicBezTo>
                    <a:pt x="230" y="0"/>
                    <a:pt x="239" y="9"/>
                    <a:pt x="239" y="20"/>
                  </a:cubicBezTo>
                  <a:lnTo>
                    <a:pt x="239" y="219"/>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35" name="Freeform 6"/>
            <p:cNvSpPr>
              <a:spLocks noEditPoints="1"/>
            </p:cNvSpPr>
            <p:nvPr userDrawn="1"/>
          </p:nvSpPr>
          <p:spPr bwMode="auto">
            <a:xfrm>
              <a:off x="3432" y="1830"/>
              <a:ext cx="93" cy="116"/>
            </a:xfrm>
            <a:custGeom>
              <a:avLst/>
              <a:gdLst>
                <a:gd name="T0" fmla="*/ 0 w 45"/>
                <a:gd name="T1" fmla="*/ 0 h 56"/>
                <a:gd name="T2" fmla="*/ 24 w 45"/>
                <a:gd name="T3" fmla="*/ 0 h 56"/>
                <a:gd name="T4" fmla="*/ 45 w 45"/>
                <a:gd name="T5" fmla="*/ 18 h 56"/>
                <a:gd name="T6" fmla="*/ 24 w 45"/>
                <a:gd name="T7" fmla="*/ 37 h 56"/>
                <a:gd name="T8" fmla="*/ 16 w 45"/>
                <a:gd name="T9" fmla="*/ 37 h 56"/>
                <a:gd name="T10" fmla="*/ 16 w 45"/>
                <a:gd name="T11" fmla="*/ 56 h 56"/>
                <a:gd name="T12" fmla="*/ 0 w 45"/>
                <a:gd name="T13" fmla="*/ 56 h 56"/>
                <a:gd name="T14" fmla="*/ 0 w 45"/>
                <a:gd name="T15" fmla="*/ 0 h 56"/>
                <a:gd name="T16" fmla="*/ 16 w 45"/>
                <a:gd name="T17" fmla="*/ 25 h 56"/>
                <a:gd name="T18" fmla="*/ 21 w 45"/>
                <a:gd name="T19" fmla="*/ 25 h 56"/>
                <a:gd name="T20" fmla="*/ 28 w 45"/>
                <a:gd name="T21" fmla="*/ 18 h 56"/>
                <a:gd name="T22" fmla="*/ 21 w 45"/>
                <a:gd name="T23" fmla="*/ 12 h 56"/>
                <a:gd name="T24" fmla="*/ 16 w 45"/>
                <a:gd name="T25" fmla="*/ 12 h 56"/>
                <a:gd name="T26" fmla="*/ 16 w 45"/>
                <a:gd name="T2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56">
                  <a:moveTo>
                    <a:pt x="0" y="0"/>
                  </a:moveTo>
                  <a:cubicBezTo>
                    <a:pt x="24" y="0"/>
                    <a:pt x="24" y="0"/>
                    <a:pt x="24" y="0"/>
                  </a:cubicBezTo>
                  <a:cubicBezTo>
                    <a:pt x="40" y="0"/>
                    <a:pt x="45" y="11"/>
                    <a:pt x="45" y="18"/>
                  </a:cubicBezTo>
                  <a:cubicBezTo>
                    <a:pt x="45" y="26"/>
                    <a:pt x="40" y="37"/>
                    <a:pt x="24" y="37"/>
                  </a:cubicBezTo>
                  <a:cubicBezTo>
                    <a:pt x="16" y="37"/>
                    <a:pt x="16" y="37"/>
                    <a:pt x="16" y="37"/>
                  </a:cubicBezTo>
                  <a:cubicBezTo>
                    <a:pt x="16" y="56"/>
                    <a:pt x="16" y="56"/>
                    <a:pt x="16" y="56"/>
                  </a:cubicBezTo>
                  <a:cubicBezTo>
                    <a:pt x="0" y="56"/>
                    <a:pt x="0" y="56"/>
                    <a:pt x="0" y="56"/>
                  </a:cubicBezTo>
                  <a:lnTo>
                    <a:pt x="0" y="0"/>
                  </a:lnTo>
                  <a:close/>
                  <a:moveTo>
                    <a:pt x="16" y="25"/>
                  </a:moveTo>
                  <a:cubicBezTo>
                    <a:pt x="21" y="25"/>
                    <a:pt x="21" y="25"/>
                    <a:pt x="21" y="25"/>
                  </a:cubicBezTo>
                  <a:cubicBezTo>
                    <a:pt x="28" y="25"/>
                    <a:pt x="28" y="21"/>
                    <a:pt x="28" y="18"/>
                  </a:cubicBezTo>
                  <a:cubicBezTo>
                    <a:pt x="28" y="16"/>
                    <a:pt x="27" y="12"/>
                    <a:pt x="21" y="12"/>
                  </a:cubicBezTo>
                  <a:cubicBezTo>
                    <a:pt x="16" y="12"/>
                    <a:pt x="16" y="12"/>
                    <a:pt x="16" y="12"/>
                  </a:cubicBezTo>
                  <a:lnTo>
                    <a:pt x="16" y="25"/>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36" name="Freeform 7"/>
            <p:cNvSpPr>
              <a:spLocks/>
            </p:cNvSpPr>
            <p:nvPr userDrawn="1"/>
          </p:nvSpPr>
          <p:spPr bwMode="auto">
            <a:xfrm>
              <a:off x="3531" y="1830"/>
              <a:ext cx="83" cy="116"/>
            </a:xfrm>
            <a:custGeom>
              <a:avLst/>
              <a:gdLst>
                <a:gd name="T0" fmla="*/ 25 w 83"/>
                <a:gd name="T1" fmla="*/ 27 h 116"/>
                <a:gd name="T2" fmla="*/ 0 w 83"/>
                <a:gd name="T3" fmla="*/ 27 h 116"/>
                <a:gd name="T4" fmla="*/ 0 w 83"/>
                <a:gd name="T5" fmla="*/ 0 h 116"/>
                <a:gd name="T6" fmla="*/ 83 w 83"/>
                <a:gd name="T7" fmla="*/ 0 h 116"/>
                <a:gd name="T8" fmla="*/ 83 w 83"/>
                <a:gd name="T9" fmla="*/ 27 h 116"/>
                <a:gd name="T10" fmla="*/ 58 w 83"/>
                <a:gd name="T11" fmla="*/ 27 h 116"/>
                <a:gd name="T12" fmla="*/ 58 w 83"/>
                <a:gd name="T13" fmla="*/ 116 h 116"/>
                <a:gd name="T14" fmla="*/ 25 w 83"/>
                <a:gd name="T15" fmla="*/ 116 h 116"/>
                <a:gd name="T16" fmla="*/ 25 w 83"/>
                <a:gd name="T17" fmla="*/ 2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116">
                  <a:moveTo>
                    <a:pt x="25" y="27"/>
                  </a:moveTo>
                  <a:lnTo>
                    <a:pt x="0" y="27"/>
                  </a:lnTo>
                  <a:lnTo>
                    <a:pt x="0" y="0"/>
                  </a:lnTo>
                  <a:lnTo>
                    <a:pt x="83" y="0"/>
                  </a:lnTo>
                  <a:lnTo>
                    <a:pt x="83" y="27"/>
                  </a:lnTo>
                  <a:lnTo>
                    <a:pt x="58" y="27"/>
                  </a:lnTo>
                  <a:lnTo>
                    <a:pt x="58" y="116"/>
                  </a:lnTo>
                  <a:lnTo>
                    <a:pt x="25" y="116"/>
                  </a:lnTo>
                  <a:lnTo>
                    <a:pt x="25" y="2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37" name="Freeform 8"/>
            <p:cNvSpPr>
              <a:spLocks/>
            </p:cNvSpPr>
            <p:nvPr userDrawn="1"/>
          </p:nvSpPr>
          <p:spPr bwMode="auto">
            <a:xfrm>
              <a:off x="3620" y="1826"/>
              <a:ext cx="93" cy="124"/>
            </a:xfrm>
            <a:custGeom>
              <a:avLst/>
              <a:gdLst>
                <a:gd name="T0" fmla="*/ 45 w 45"/>
                <a:gd name="T1" fmla="*/ 56 h 60"/>
                <a:gd name="T2" fmla="*/ 29 w 45"/>
                <a:gd name="T3" fmla="*/ 60 h 60"/>
                <a:gd name="T4" fmla="*/ 0 w 45"/>
                <a:gd name="T5" fmla="*/ 30 h 60"/>
                <a:gd name="T6" fmla="*/ 29 w 45"/>
                <a:gd name="T7" fmla="*/ 0 h 60"/>
                <a:gd name="T8" fmla="*/ 45 w 45"/>
                <a:gd name="T9" fmla="*/ 4 h 60"/>
                <a:gd name="T10" fmla="*/ 45 w 45"/>
                <a:gd name="T11" fmla="*/ 21 h 60"/>
                <a:gd name="T12" fmla="*/ 31 w 45"/>
                <a:gd name="T13" fmla="*/ 14 h 60"/>
                <a:gd name="T14" fmla="*/ 17 w 45"/>
                <a:gd name="T15" fmla="*/ 30 h 60"/>
                <a:gd name="T16" fmla="*/ 31 w 45"/>
                <a:gd name="T17" fmla="*/ 46 h 60"/>
                <a:gd name="T18" fmla="*/ 45 w 45"/>
                <a:gd name="T19" fmla="*/ 39 h 60"/>
                <a:gd name="T20" fmla="*/ 45 w 45"/>
                <a:gd name="T21"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60">
                  <a:moveTo>
                    <a:pt x="45" y="56"/>
                  </a:moveTo>
                  <a:cubicBezTo>
                    <a:pt x="40" y="59"/>
                    <a:pt x="34" y="60"/>
                    <a:pt x="29" y="60"/>
                  </a:cubicBezTo>
                  <a:cubicBezTo>
                    <a:pt x="13" y="60"/>
                    <a:pt x="0" y="48"/>
                    <a:pt x="0" y="30"/>
                  </a:cubicBezTo>
                  <a:cubicBezTo>
                    <a:pt x="0" y="11"/>
                    <a:pt x="14" y="0"/>
                    <a:pt x="29" y="0"/>
                  </a:cubicBezTo>
                  <a:cubicBezTo>
                    <a:pt x="34" y="0"/>
                    <a:pt x="40" y="1"/>
                    <a:pt x="45" y="4"/>
                  </a:cubicBezTo>
                  <a:cubicBezTo>
                    <a:pt x="45" y="21"/>
                    <a:pt x="45" y="21"/>
                    <a:pt x="45" y="21"/>
                  </a:cubicBezTo>
                  <a:cubicBezTo>
                    <a:pt x="42" y="17"/>
                    <a:pt x="37" y="14"/>
                    <a:pt x="31" y="14"/>
                  </a:cubicBezTo>
                  <a:cubicBezTo>
                    <a:pt x="22" y="14"/>
                    <a:pt x="17" y="21"/>
                    <a:pt x="17" y="30"/>
                  </a:cubicBezTo>
                  <a:cubicBezTo>
                    <a:pt x="17" y="39"/>
                    <a:pt x="22" y="46"/>
                    <a:pt x="31" y="46"/>
                  </a:cubicBezTo>
                  <a:cubicBezTo>
                    <a:pt x="37" y="46"/>
                    <a:pt x="42" y="42"/>
                    <a:pt x="45" y="39"/>
                  </a:cubicBezTo>
                  <a:lnTo>
                    <a:pt x="45" y="56"/>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38" name="Freeform 9"/>
            <p:cNvSpPr>
              <a:spLocks/>
            </p:cNvSpPr>
            <p:nvPr userDrawn="1"/>
          </p:nvSpPr>
          <p:spPr bwMode="auto">
            <a:xfrm>
              <a:off x="3492" y="1764"/>
              <a:ext cx="29" cy="33"/>
            </a:xfrm>
            <a:custGeom>
              <a:avLst/>
              <a:gdLst>
                <a:gd name="T0" fmla="*/ 12 w 29"/>
                <a:gd name="T1" fmla="*/ 4 h 33"/>
                <a:gd name="T2" fmla="*/ 0 w 29"/>
                <a:gd name="T3" fmla="*/ 4 h 33"/>
                <a:gd name="T4" fmla="*/ 0 w 29"/>
                <a:gd name="T5" fmla="*/ 0 h 33"/>
                <a:gd name="T6" fmla="*/ 29 w 29"/>
                <a:gd name="T7" fmla="*/ 0 h 33"/>
                <a:gd name="T8" fmla="*/ 29 w 29"/>
                <a:gd name="T9" fmla="*/ 4 h 33"/>
                <a:gd name="T10" fmla="*/ 16 w 29"/>
                <a:gd name="T11" fmla="*/ 4 h 33"/>
                <a:gd name="T12" fmla="*/ 16 w 29"/>
                <a:gd name="T13" fmla="*/ 33 h 33"/>
                <a:gd name="T14" fmla="*/ 12 w 29"/>
                <a:gd name="T15" fmla="*/ 33 h 33"/>
                <a:gd name="T16" fmla="*/ 12 w 29"/>
                <a:gd name="T17"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33">
                  <a:moveTo>
                    <a:pt x="12" y="4"/>
                  </a:moveTo>
                  <a:lnTo>
                    <a:pt x="0" y="4"/>
                  </a:lnTo>
                  <a:lnTo>
                    <a:pt x="0" y="0"/>
                  </a:lnTo>
                  <a:lnTo>
                    <a:pt x="29" y="0"/>
                  </a:lnTo>
                  <a:lnTo>
                    <a:pt x="29" y="4"/>
                  </a:lnTo>
                  <a:lnTo>
                    <a:pt x="16" y="4"/>
                  </a:lnTo>
                  <a:lnTo>
                    <a:pt x="16" y="33"/>
                  </a:lnTo>
                  <a:lnTo>
                    <a:pt x="12" y="33"/>
                  </a:lnTo>
                  <a:lnTo>
                    <a:pt x="12" y="4"/>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39" name="Freeform 10"/>
            <p:cNvSpPr>
              <a:spLocks noEditPoints="1"/>
            </p:cNvSpPr>
            <p:nvPr userDrawn="1"/>
          </p:nvSpPr>
          <p:spPr bwMode="auto">
            <a:xfrm>
              <a:off x="3525" y="1762"/>
              <a:ext cx="33" cy="37"/>
            </a:xfrm>
            <a:custGeom>
              <a:avLst/>
              <a:gdLst>
                <a:gd name="T0" fmla="*/ 16 w 16"/>
                <a:gd name="T1" fmla="*/ 13 h 18"/>
                <a:gd name="T2" fmla="*/ 8 w 16"/>
                <a:gd name="T3" fmla="*/ 18 h 18"/>
                <a:gd name="T4" fmla="*/ 0 w 16"/>
                <a:gd name="T5" fmla="*/ 9 h 18"/>
                <a:gd name="T6" fmla="*/ 8 w 16"/>
                <a:gd name="T7" fmla="*/ 0 h 18"/>
                <a:gd name="T8" fmla="*/ 16 w 16"/>
                <a:gd name="T9" fmla="*/ 8 h 18"/>
                <a:gd name="T10" fmla="*/ 16 w 16"/>
                <a:gd name="T11" fmla="*/ 9 h 18"/>
                <a:gd name="T12" fmla="*/ 2 w 16"/>
                <a:gd name="T13" fmla="*/ 9 h 18"/>
                <a:gd name="T14" fmla="*/ 8 w 16"/>
                <a:gd name="T15" fmla="*/ 16 h 18"/>
                <a:gd name="T16" fmla="*/ 14 w 16"/>
                <a:gd name="T17" fmla="*/ 12 h 18"/>
                <a:gd name="T18" fmla="*/ 16 w 16"/>
                <a:gd name="T19" fmla="*/ 13 h 18"/>
                <a:gd name="T20" fmla="*/ 14 w 16"/>
                <a:gd name="T21" fmla="*/ 7 h 18"/>
                <a:gd name="T22" fmla="*/ 8 w 16"/>
                <a:gd name="T23" fmla="*/ 2 h 18"/>
                <a:gd name="T24" fmla="*/ 3 w 16"/>
                <a:gd name="T25" fmla="*/ 7 h 18"/>
                <a:gd name="T26" fmla="*/ 14 w 16"/>
                <a:gd name="T2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18">
                  <a:moveTo>
                    <a:pt x="16" y="13"/>
                  </a:moveTo>
                  <a:cubicBezTo>
                    <a:pt x="15" y="16"/>
                    <a:pt x="12" y="18"/>
                    <a:pt x="8" y="18"/>
                  </a:cubicBezTo>
                  <a:cubicBezTo>
                    <a:pt x="3" y="18"/>
                    <a:pt x="0" y="14"/>
                    <a:pt x="0" y="9"/>
                  </a:cubicBezTo>
                  <a:cubicBezTo>
                    <a:pt x="0" y="4"/>
                    <a:pt x="3" y="0"/>
                    <a:pt x="8" y="0"/>
                  </a:cubicBezTo>
                  <a:cubicBezTo>
                    <a:pt x="14" y="0"/>
                    <a:pt x="16" y="5"/>
                    <a:pt x="16" y="8"/>
                  </a:cubicBezTo>
                  <a:cubicBezTo>
                    <a:pt x="16" y="9"/>
                    <a:pt x="16" y="9"/>
                    <a:pt x="16" y="9"/>
                  </a:cubicBezTo>
                  <a:cubicBezTo>
                    <a:pt x="2" y="9"/>
                    <a:pt x="2" y="9"/>
                    <a:pt x="2" y="9"/>
                  </a:cubicBezTo>
                  <a:cubicBezTo>
                    <a:pt x="2" y="12"/>
                    <a:pt x="4" y="16"/>
                    <a:pt x="8" y="16"/>
                  </a:cubicBezTo>
                  <a:cubicBezTo>
                    <a:pt x="10" y="16"/>
                    <a:pt x="12" y="16"/>
                    <a:pt x="14" y="12"/>
                  </a:cubicBezTo>
                  <a:lnTo>
                    <a:pt x="16" y="13"/>
                  </a:lnTo>
                  <a:close/>
                  <a:moveTo>
                    <a:pt x="14" y="7"/>
                  </a:moveTo>
                  <a:cubicBezTo>
                    <a:pt x="14" y="5"/>
                    <a:pt x="12" y="2"/>
                    <a:pt x="8" y="2"/>
                  </a:cubicBezTo>
                  <a:cubicBezTo>
                    <a:pt x="5" y="2"/>
                    <a:pt x="3" y="4"/>
                    <a:pt x="3" y="7"/>
                  </a:cubicBezTo>
                  <a:lnTo>
                    <a:pt x="14" y="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40" name="Freeform 11"/>
            <p:cNvSpPr>
              <a:spLocks/>
            </p:cNvSpPr>
            <p:nvPr userDrawn="1"/>
          </p:nvSpPr>
          <p:spPr bwMode="auto">
            <a:xfrm>
              <a:off x="3568" y="1764"/>
              <a:ext cx="29" cy="33"/>
            </a:xfrm>
            <a:custGeom>
              <a:avLst/>
              <a:gdLst>
                <a:gd name="T0" fmla="*/ 0 w 29"/>
                <a:gd name="T1" fmla="*/ 0 h 33"/>
                <a:gd name="T2" fmla="*/ 5 w 29"/>
                <a:gd name="T3" fmla="*/ 0 h 33"/>
                <a:gd name="T4" fmla="*/ 5 w 29"/>
                <a:gd name="T5" fmla="*/ 15 h 33"/>
                <a:gd name="T6" fmla="*/ 23 w 29"/>
                <a:gd name="T7" fmla="*/ 15 h 33"/>
                <a:gd name="T8" fmla="*/ 23 w 29"/>
                <a:gd name="T9" fmla="*/ 0 h 33"/>
                <a:gd name="T10" fmla="*/ 29 w 29"/>
                <a:gd name="T11" fmla="*/ 0 h 33"/>
                <a:gd name="T12" fmla="*/ 29 w 29"/>
                <a:gd name="T13" fmla="*/ 33 h 33"/>
                <a:gd name="T14" fmla="*/ 23 w 29"/>
                <a:gd name="T15" fmla="*/ 33 h 33"/>
                <a:gd name="T16" fmla="*/ 23 w 29"/>
                <a:gd name="T17" fmla="*/ 19 h 33"/>
                <a:gd name="T18" fmla="*/ 5 w 29"/>
                <a:gd name="T19" fmla="*/ 19 h 33"/>
                <a:gd name="T20" fmla="*/ 5 w 29"/>
                <a:gd name="T21" fmla="*/ 33 h 33"/>
                <a:gd name="T22" fmla="*/ 0 w 29"/>
                <a:gd name="T23" fmla="*/ 33 h 33"/>
                <a:gd name="T24" fmla="*/ 0 w 29"/>
                <a:gd name="T25" fmla="*/ 0 h 33"/>
                <a:gd name="connsiteX0" fmla="*/ 0 w 10000"/>
                <a:gd name="connsiteY0" fmla="*/ 0 h 10000"/>
                <a:gd name="connsiteX1" fmla="*/ 1724 w 10000"/>
                <a:gd name="connsiteY1" fmla="*/ 0 h 10000"/>
                <a:gd name="connsiteX2" fmla="*/ 1724 w 10000"/>
                <a:gd name="connsiteY2" fmla="*/ 4545 h 10000"/>
                <a:gd name="connsiteX3" fmla="*/ 7931 w 10000"/>
                <a:gd name="connsiteY3" fmla="*/ 4545 h 10000"/>
                <a:gd name="connsiteX4" fmla="*/ 7931 w 10000"/>
                <a:gd name="connsiteY4" fmla="*/ 0 h 10000"/>
                <a:gd name="connsiteX5" fmla="*/ 9851 w 10000"/>
                <a:gd name="connsiteY5" fmla="*/ 0 h 10000"/>
                <a:gd name="connsiteX6" fmla="*/ 10000 w 10000"/>
                <a:gd name="connsiteY6" fmla="*/ 10000 h 10000"/>
                <a:gd name="connsiteX7" fmla="*/ 7931 w 10000"/>
                <a:gd name="connsiteY7" fmla="*/ 10000 h 10000"/>
                <a:gd name="connsiteX8" fmla="*/ 7931 w 10000"/>
                <a:gd name="connsiteY8" fmla="*/ 5758 h 10000"/>
                <a:gd name="connsiteX9" fmla="*/ 1724 w 10000"/>
                <a:gd name="connsiteY9" fmla="*/ 5758 h 10000"/>
                <a:gd name="connsiteX10" fmla="*/ 1724 w 10000"/>
                <a:gd name="connsiteY10" fmla="*/ 10000 h 10000"/>
                <a:gd name="connsiteX11" fmla="*/ 0 w 10000"/>
                <a:gd name="connsiteY11" fmla="*/ 10000 h 10000"/>
                <a:gd name="connsiteX12" fmla="*/ 0 w 10000"/>
                <a:gd name="connsiteY12" fmla="*/ 0 h 10000"/>
                <a:gd name="connsiteX0" fmla="*/ 0 w 9857"/>
                <a:gd name="connsiteY0" fmla="*/ 0 h 10000"/>
                <a:gd name="connsiteX1" fmla="*/ 1724 w 9857"/>
                <a:gd name="connsiteY1" fmla="*/ 0 h 10000"/>
                <a:gd name="connsiteX2" fmla="*/ 1724 w 9857"/>
                <a:gd name="connsiteY2" fmla="*/ 4545 h 10000"/>
                <a:gd name="connsiteX3" fmla="*/ 7931 w 9857"/>
                <a:gd name="connsiteY3" fmla="*/ 4545 h 10000"/>
                <a:gd name="connsiteX4" fmla="*/ 7931 w 9857"/>
                <a:gd name="connsiteY4" fmla="*/ 0 h 10000"/>
                <a:gd name="connsiteX5" fmla="*/ 9851 w 9857"/>
                <a:gd name="connsiteY5" fmla="*/ 0 h 10000"/>
                <a:gd name="connsiteX6" fmla="*/ 9703 w 9857"/>
                <a:gd name="connsiteY6" fmla="*/ 10000 h 10000"/>
                <a:gd name="connsiteX7" fmla="*/ 7931 w 9857"/>
                <a:gd name="connsiteY7" fmla="*/ 10000 h 10000"/>
                <a:gd name="connsiteX8" fmla="*/ 7931 w 9857"/>
                <a:gd name="connsiteY8" fmla="*/ 5758 h 10000"/>
                <a:gd name="connsiteX9" fmla="*/ 1724 w 9857"/>
                <a:gd name="connsiteY9" fmla="*/ 5758 h 10000"/>
                <a:gd name="connsiteX10" fmla="*/ 1724 w 9857"/>
                <a:gd name="connsiteY10" fmla="*/ 10000 h 10000"/>
                <a:gd name="connsiteX11" fmla="*/ 0 w 9857"/>
                <a:gd name="connsiteY11" fmla="*/ 10000 h 10000"/>
                <a:gd name="connsiteX12" fmla="*/ 0 w 9857"/>
                <a:gd name="connsiteY12"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57" h="10000">
                  <a:moveTo>
                    <a:pt x="0" y="0"/>
                  </a:moveTo>
                  <a:lnTo>
                    <a:pt x="1724" y="0"/>
                  </a:lnTo>
                  <a:lnTo>
                    <a:pt x="1724" y="4545"/>
                  </a:lnTo>
                  <a:lnTo>
                    <a:pt x="7931" y="4545"/>
                  </a:lnTo>
                  <a:lnTo>
                    <a:pt x="7931" y="0"/>
                  </a:lnTo>
                  <a:lnTo>
                    <a:pt x="9851" y="0"/>
                  </a:lnTo>
                  <a:cubicBezTo>
                    <a:pt x="9901" y="3333"/>
                    <a:pt x="9653" y="6667"/>
                    <a:pt x="9703" y="10000"/>
                  </a:cubicBezTo>
                  <a:lnTo>
                    <a:pt x="7931" y="10000"/>
                  </a:lnTo>
                  <a:lnTo>
                    <a:pt x="7931" y="5758"/>
                  </a:lnTo>
                  <a:lnTo>
                    <a:pt x="1724" y="5758"/>
                  </a:lnTo>
                  <a:lnTo>
                    <a:pt x="1724" y="10000"/>
                  </a:lnTo>
                  <a:lnTo>
                    <a:pt x="0" y="10000"/>
                  </a:lnTo>
                  <a:lnTo>
                    <a:pt x="0" y="0"/>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41" name="Freeform 12"/>
            <p:cNvSpPr>
              <a:spLocks noEditPoints="1"/>
            </p:cNvSpPr>
            <p:nvPr userDrawn="1"/>
          </p:nvSpPr>
          <p:spPr bwMode="auto">
            <a:xfrm>
              <a:off x="3604" y="1764"/>
              <a:ext cx="35" cy="44"/>
            </a:xfrm>
            <a:custGeom>
              <a:avLst/>
              <a:gdLst>
                <a:gd name="T0" fmla="*/ 14 w 17"/>
                <a:gd name="T1" fmla="*/ 0 h 21"/>
                <a:gd name="T2" fmla="*/ 14 w 17"/>
                <a:gd name="T3" fmla="*/ 14 h 21"/>
                <a:gd name="T4" fmla="*/ 17 w 17"/>
                <a:gd name="T5" fmla="*/ 14 h 21"/>
                <a:gd name="T6" fmla="*/ 17 w 17"/>
                <a:gd name="T7" fmla="*/ 21 h 21"/>
                <a:gd name="T8" fmla="*/ 15 w 17"/>
                <a:gd name="T9" fmla="*/ 21 h 21"/>
                <a:gd name="T10" fmla="*/ 15 w 17"/>
                <a:gd name="T11" fmla="*/ 16 h 21"/>
                <a:gd name="T12" fmla="*/ 2 w 17"/>
                <a:gd name="T13" fmla="*/ 16 h 21"/>
                <a:gd name="T14" fmla="*/ 2 w 17"/>
                <a:gd name="T15" fmla="*/ 21 h 21"/>
                <a:gd name="T16" fmla="*/ 0 w 17"/>
                <a:gd name="T17" fmla="*/ 21 h 21"/>
                <a:gd name="T18" fmla="*/ 0 w 17"/>
                <a:gd name="T19" fmla="*/ 14 h 21"/>
                <a:gd name="T20" fmla="*/ 4 w 17"/>
                <a:gd name="T21" fmla="*/ 8 h 21"/>
                <a:gd name="T22" fmla="*/ 4 w 17"/>
                <a:gd name="T23" fmla="*/ 0 h 21"/>
                <a:gd name="T24" fmla="*/ 14 w 17"/>
                <a:gd name="T25" fmla="*/ 0 h 21"/>
                <a:gd name="T26" fmla="*/ 12 w 17"/>
                <a:gd name="T27" fmla="*/ 2 h 21"/>
                <a:gd name="T28" fmla="*/ 6 w 17"/>
                <a:gd name="T29" fmla="*/ 2 h 21"/>
                <a:gd name="T30" fmla="*/ 6 w 17"/>
                <a:gd name="T31" fmla="*/ 9 h 21"/>
                <a:gd name="T32" fmla="*/ 4 w 17"/>
                <a:gd name="T33" fmla="*/ 14 h 21"/>
                <a:gd name="T34" fmla="*/ 12 w 17"/>
                <a:gd name="T35" fmla="*/ 14 h 21"/>
                <a:gd name="T36" fmla="*/ 12 w 1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1">
                  <a:moveTo>
                    <a:pt x="14" y="0"/>
                  </a:moveTo>
                  <a:cubicBezTo>
                    <a:pt x="14" y="14"/>
                    <a:pt x="14" y="14"/>
                    <a:pt x="14" y="14"/>
                  </a:cubicBezTo>
                  <a:cubicBezTo>
                    <a:pt x="17" y="14"/>
                    <a:pt x="17" y="14"/>
                    <a:pt x="17" y="14"/>
                  </a:cubicBezTo>
                  <a:cubicBezTo>
                    <a:pt x="17" y="21"/>
                    <a:pt x="17" y="21"/>
                    <a:pt x="17" y="21"/>
                  </a:cubicBezTo>
                  <a:cubicBezTo>
                    <a:pt x="15" y="21"/>
                    <a:pt x="15" y="21"/>
                    <a:pt x="15" y="21"/>
                  </a:cubicBezTo>
                  <a:cubicBezTo>
                    <a:pt x="15" y="16"/>
                    <a:pt x="15" y="16"/>
                    <a:pt x="15" y="16"/>
                  </a:cubicBezTo>
                  <a:cubicBezTo>
                    <a:pt x="2" y="16"/>
                    <a:pt x="2" y="16"/>
                    <a:pt x="2" y="16"/>
                  </a:cubicBezTo>
                  <a:cubicBezTo>
                    <a:pt x="2" y="21"/>
                    <a:pt x="2" y="21"/>
                    <a:pt x="2" y="21"/>
                  </a:cubicBezTo>
                  <a:cubicBezTo>
                    <a:pt x="0" y="21"/>
                    <a:pt x="0" y="21"/>
                    <a:pt x="0" y="21"/>
                  </a:cubicBezTo>
                  <a:cubicBezTo>
                    <a:pt x="0" y="14"/>
                    <a:pt x="0" y="14"/>
                    <a:pt x="0" y="14"/>
                  </a:cubicBezTo>
                  <a:cubicBezTo>
                    <a:pt x="3" y="14"/>
                    <a:pt x="4" y="11"/>
                    <a:pt x="4" y="8"/>
                  </a:cubicBezTo>
                  <a:cubicBezTo>
                    <a:pt x="4" y="0"/>
                    <a:pt x="4" y="0"/>
                    <a:pt x="4" y="0"/>
                  </a:cubicBezTo>
                  <a:lnTo>
                    <a:pt x="14" y="0"/>
                  </a:lnTo>
                  <a:close/>
                  <a:moveTo>
                    <a:pt x="12" y="2"/>
                  </a:moveTo>
                  <a:cubicBezTo>
                    <a:pt x="6" y="2"/>
                    <a:pt x="6" y="2"/>
                    <a:pt x="6" y="2"/>
                  </a:cubicBezTo>
                  <a:cubicBezTo>
                    <a:pt x="6" y="9"/>
                    <a:pt x="6" y="9"/>
                    <a:pt x="6" y="9"/>
                  </a:cubicBezTo>
                  <a:cubicBezTo>
                    <a:pt x="6" y="12"/>
                    <a:pt x="5" y="13"/>
                    <a:pt x="4" y="14"/>
                  </a:cubicBezTo>
                  <a:cubicBezTo>
                    <a:pt x="12" y="14"/>
                    <a:pt x="12" y="14"/>
                    <a:pt x="12" y="14"/>
                  </a:cubicBezTo>
                  <a:lnTo>
                    <a:pt x="12" y="2"/>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42" name="Freeform 13"/>
            <p:cNvSpPr>
              <a:spLocks noEditPoints="1"/>
            </p:cNvSpPr>
            <p:nvPr userDrawn="1"/>
          </p:nvSpPr>
          <p:spPr bwMode="auto">
            <a:xfrm>
              <a:off x="3643" y="1762"/>
              <a:ext cx="35" cy="37"/>
            </a:xfrm>
            <a:custGeom>
              <a:avLst/>
              <a:gdLst>
                <a:gd name="T0" fmla="*/ 17 w 17"/>
                <a:gd name="T1" fmla="*/ 13 h 18"/>
                <a:gd name="T2" fmla="*/ 9 w 17"/>
                <a:gd name="T3" fmla="*/ 18 h 18"/>
                <a:gd name="T4" fmla="*/ 0 w 17"/>
                <a:gd name="T5" fmla="*/ 9 h 18"/>
                <a:gd name="T6" fmla="*/ 9 w 17"/>
                <a:gd name="T7" fmla="*/ 0 h 18"/>
                <a:gd name="T8" fmla="*/ 17 w 17"/>
                <a:gd name="T9" fmla="*/ 8 h 18"/>
                <a:gd name="T10" fmla="*/ 17 w 17"/>
                <a:gd name="T11" fmla="*/ 9 h 18"/>
                <a:gd name="T12" fmla="*/ 3 w 17"/>
                <a:gd name="T13" fmla="*/ 9 h 18"/>
                <a:gd name="T14" fmla="*/ 9 w 17"/>
                <a:gd name="T15" fmla="*/ 16 h 18"/>
                <a:gd name="T16" fmla="*/ 15 w 17"/>
                <a:gd name="T17" fmla="*/ 12 h 18"/>
                <a:gd name="T18" fmla="*/ 17 w 17"/>
                <a:gd name="T19" fmla="*/ 13 h 18"/>
                <a:gd name="T20" fmla="*/ 14 w 17"/>
                <a:gd name="T21" fmla="*/ 7 h 18"/>
                <a:gd name="T22" fmla="*/ 9 w 17"/>
                <a:gd name="T23" fmla="*/ 2 h 18"/>
                <a:gd name="T24" fmla="*/ 3 w 17"/>
                <a:gd name="T25" fmla="*/ 7 h 18"/>
                <a:gd name="T26" fmla="*/ 14 w 17"/>
                <a:gd name="T2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8">
                  <a:moveTo>
                    <a:pt x="17" y="13"/>
                  </a:moveTo>
                  <a:cubicBezTo>
                    <a:pt x="15" y="16"/>
                    <a:pt x="13" y="18"/>
                    <a:pt x="9" y="18"/>
                  </a:cubicBezTo>
                  <a:cubicBezTo>
                    <a:pt x="3" y="18"/>
                    <a:pt x="0" y="14"/>
                    <a:pt x="0" y="9"/>
                  </a:cubicBezTo>
                  <a:cubicBezTo>
                    <a:pt x="0" y="4"/>
                    <a:pt x="3" y="0"/>
                    <a:pt x="9" y="0"/>
                  </a:cubicBezTo>
                  <a:cubicBezTo>
                    <a:pt x="15" y="0"/>
                    <a:pt x="17" y="5"/>
                    <a:pt x="17" y="8"/>
                  </a:cubicBezTo>
                  <a:cubicBezTo>
                    <a:pt x="17" y="9"/>
                    <a:pt x="17" y="9"/>
                    <a:pt x="17" y="9"/>
                  </a:cubicBezTo>
                  <a:cubicBezTo>
                    <a:pt x="3" y="9"/>
                    <a:pt x="3" y="9"/>
                    <a:pt x="3" y="9"/>
                  </a:cubicBezTo>
                  <a:cubicBezTo>
                    <a:pt x="3" y="12"/>
                    <a:pt x="5" y="16"/>
                    <a:pt x="9" y="16"/>
                  </a:cubicBezTo>
                  <a:cubicBezTo>
                    <a:pt x="10" y="16"/>
                    <a:pt x="13" y="16"/>
                    <a:pt x="15" y="12"/>
                  </a:cubicBezTo>
                  <a:lnTo>
                    <a:pt x="17" y="13"/>
                  </a:lnTo>
                  <a:close/>
                  <a:moveTo>
                    <a:pt x="14" y="7"/>
                  </a:moveTo>
                  <a:cubicBezTo>
                    <a:pt x="14" y="5"/>
                    <a:pt x="12" y="2"/>
                    <a:pt x="9" y="2"/>
                  </a:cubicBezTo>
                  <a:cubicBezTo>
                    <a:pt x="6" y="2"/>
                    <a:pt x="3" y="4"/>
                    <a:pt x="3" y="7"/>
                  </a:cubicBezTo>
                  <a:lnTo>
                    <a:pt x="14" y="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43" name="Freeform 14"/>
            <p:cNvSpPr>
              <a:spLocks noEditPoints="1"/>
            </p:cNvSpPr>
            <p:nvPr userDrawn="1"/>
          </p:nvSpPr>
          <p:spPr bwMode="auto">
            <a:xfrm>
              <a:off x="3686" y="1762"/>
              <a:ext cx="36" cy="52"/>
            </a:xfrm>
            <a:custGeom>
              <a:avLst/>
              <a:gdLst>
                <a:gd name="T0" fmla="*/ 2 w 17"/>
                <a:gd name="T1" fmla="*/ 1 h 25"/>
                <a:gd name="T2" fmla="*/ 2 w 17"/>
                <a:gd name="T3" fmla="*/ 4 h 25"/>
                <a:gd name="T4" fmla="*/ 8 w 17"/>
                <a:gd name="T5" fmla="*/ 0 h 25"/>
                <a:gd name="T6" fmla="*/ 17 w 17"/>
                <a:gd name="T7" fmla="*/ 9 h 25"/>
                <a:gd name="T8" fmla="*/ 9 w 17"/>
                <a:gd name="T9" fmla="*/ 18 h 25"/>
                <a:gd name="T10" fmla="*/ 2 w 17"/>
                <a:gd name="T11" fmla="*/ 15 h 25"/>
                <a:gd name="T12" fmla="*/ 2 w 17"/>
                <a:gd name="T13" fmla="*/ 25 h 25"/>
                <a:gd name="T14" fmla="*/ 0 w 17"/>
                <a:gd name="T15" fmla="*/ 25 h 25"/>
                <a:gd name="T16" fmla="*/ 0 w 17"/>
                <a:gd name="T17" fmla="*/ 1 h 25"/>
                <a:gd name="T18" fmla="*/ 2 w 17"/>
                <a:gd name="T19" fmla="*/ 1 h 25"/>
                <a:gd name="T20" fmla="*/ 15 w 17"/>
                <a:gd name="T21" fmla="*/ 9 h 25"/>
                <a:gd name="T22" fmla="*/ 8 w 17"/>
                <a:gd name="T23" fmla="*/ 2 h 25"/>
                <a:gd name="T24" fmla="*/ 2 w 17"/>
                <a:gd name="T25" fmla="*/ 9 h 25"/>
                <a:gd name="T26" fmla="*/ 9 w 17"/>
                <a:gd name="T27" fmla="*/ 16 h 25"/>
                <a:gd name="T28" fmla="*/ 15 w 17"/>
                <a:gd name="T29"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25">
                  <a:moveTo>
                    <a:pt x="2" y="1"/>
                  </a:moveTo>
                  <a:cubicBezTo>
                    <a:pt x="2" y="4"/>
                    <a:pt x="2" y="4"/>
                    <a:pt x="2" y="4"/>
                  </a:cubicBezTo>
                  <a:cubicBezTo>
                    <a:pt x="3" y="2"/>
                    <a:pt x="5" y="0"/>
                    <a:pt x="8" y="0"/>
                  </a:cubicBezTo>
                  <a:cubicBezTo>
                    <a:pt x="14" y="0"/>
                    <a:pt x="17" y="4"/>
                    <a:pt x="17" y="9"/>
                  </a:cubicBezTo>
                  <a:cubicBezTo>
                    <a:pt x="17" y="14"/>
                    <a:pt x="14" y="18"/>
                    <a:pt x="9" y="18"/>
                  </a:cubicBezTo>
                  <a:cubicBezTo>
                    <a:pt x="5" y="18"/>
                    <a:pt x="3" y="16"/>
                    <a:pt x="2" y="15"/>
                  </a:cubicBezTo>
                  <a:cubicBezTo>
                    <a:pt x="2" y="25"/>
                    <a:pt x="2" y="25"/>
                    <a:pt x="2" y="25"/>
                  </a:cubicBezTo>
                  <a:cubicBezTo>
                    <a:pt x="0" y="25"/>
                    <a:pt x="0" y="25"/>
                    <a:pt x="0" y="25"/>
                  </a:cubicBezTo>
                  <a:cubicBezTo>
                    <a:pt x="0" y="1"/>
                    <a:pt x="0" y="1"/>
                    <a:pt x="0" y="1"/>
                  </a:cubicBezTo>
                  <a:lnTo>
                    <a:pt x="2" y="1"/>
                  </a:lnTo>
                  <a:close/>
                  <a:moveTo>
                    <a:pt x="15" y="9"/>
                  </a:moveTo>
                  <a:cubicBezTo>
                    <a:pt x="15" y="6"/>
                    <a:pt x="13" y="2"/>
                    <a:pt x="8" y="2"/>
                  </a:cubicBezTo>
                  <a:cubicBezTo>
                    <a:pt x="5" y="2"/>
                    <a:pt x="2" y="5"/>
                    <a:pt x="2" y="9"/>
                  </a:cubicBezTo>
                  <a:cubicBezTo>
                    <a:pt x="2" y="14"/>
                    <a:pt x="5" y="16"/>
                    <a:pt x="9" y="16"/>
                  </a:cubicBezTo>
                  <a:cubicBezTo>
                    <a:pt x="12" y="16"/>
                    <a:pt x="15" y="13"/>
                    <a:pt x="15" y="9"/>
                  </a:cubicBez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grpSp>
      <p:sp>
        <p:nvSpPr>
          <p:cNvPr id="30" name="Текст 3"/>
          <p:cNvSpPr>
            <a:spLocks noGrp="1"/>
          </p:cNvSpPr>
          <p:nvPr>
            <p:ph type="body" sz="quarter" idx="10"/>
          </p:nvPr>
        </p:nvSpPr>
        <p:spPr>
          <a:xfrm>
            <a:off x="360363" y="1082675"/>
            <a:ext cx="11469687" cy="923925"/>
          </a:xfrm>
        </p:spPr>
        <p:txBody>
          <a:bodyPr lIns="0" tIns="0" rIns="0" bIns="0" anchor="t">
            <a:noAutofit/>
          </a:bodyPr>
          <a:lstStyle>
            <a:lvl1pPr>
              <a:defRPr lang="ru-RU" sz="1800" smtClean="0">
                <a:solidFill>
                  <a:srgbClr val="444444"/>
                </a:solidFill>
                <a:cs typeface="Segoe UI" panose="020B0502040204020203" pitchFamily="34" charset="0"/>
              </a:defRPr>
            </a:lvl1pPr>
            <a:lvl2pPr>
              <a:defRPr lang="ru-RU" sz="1800" smtClean="0">
                <a:latin typeface="+mn-lt"/>
              </a:defRPr>
            </a:lvl2pPr>
            <a:lvl3pPr>
              <a:defRPr lang="ru-RU" sz="1800" smtClean="0">
                <a:latin typeface="+mn-lt"/>
              </a:defRPr>
            </a:lvl3pPr>
            <a:lvl4pPr>
              <a:defRPr lang="ru-RU" sz="1800" smtClean="0">
                <a:latin typeface="+mn-lt"/>
              </a:defRPr>
            </a:lvl4pPr>
            <a:lvl5pPr>
              <a:defRPr lang="ru-RU" sz="1800">
                <a:latin typeface="+mn-lt"/>
              </a:defRPr>
            </a:lvl5pPr>
          </a:lstStyle>
          <a:p>
            <a:pPr lvl="0" algn="ctr" defTabSz="449171" fontAlgn="base">
              <a:spcBef>
                <a:spcPct val="0"/>
              </a:spcBef>
              <a:spcAft>
                <a:spcPct val="0"/>
              </a:spcAft>
              <a:buClr>
                <a:srgbClr val="000000"/>
              </a:buClr>
              <a:buSzPct val="100000"/>
            </a:pPr>
            <a:r>
              <a:rPr lang="ru-RU" dirty="0"/>
              <a:t>Образец текста</a:t>
            </a:r>
          </a:p>
        </p:txBody>
      </p:sp>
    </p:spTree>
    <p:extLst>
      <p:ext uri="{BB962C8B-B14F-4D97-AF65-F5344CB8AC3E}">
        <p14:creationId xmlns:p14="http://schemas.microsoft.com/office/powerpoint/2010/main" val="4525569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7979" y="0"/>
            <a:ext cx="8270696" cy="694951"/>
          </a:xfrm>
        </p:spPr>
        <p:txBody>
          <a:bodyPr/>
          <a:lstStyle>
            <a:lvl1pPr>
              <a:defRPr/>
            </a:lvl1pPr>
          </a:lstStyle>
          <a:p>
            <a:r>
              <a:rPr lang="ru-RU" dirty="0"/>
              <a:t>Образец заголовка</a:t>
            </a:r>
          </a:p>
        </p:txBody>
      </p:sp>
      <p:sp>
        <p:nvSpPr>
          <p:cNvPr id="3" name="Объект 2"/>
          <p:cNvSpPr>
            <a:spLocks noGrp="1"/>
          </p:cNvSpPr>
          <p:nvPr>
            <p:ph idx="1"/>
          </p:nvPr>
        </p:nvSpPr>
        <p:spPr>
          <a:xfrm>
            <a:off x="360363" y="1082675"/>
            <a:ext cx="11469687" cy="5232400"/>
          </a:xfrm>
        </p:spPr>
        <p:txBody>
          <a:bodyPr/>
          <a:lstStyle>
            <a:lvl1pPr>
              <a:defRPr>
                <a:solidFill>
                  <a:schemeClr val="tx1"/>
                </a:solidFill>
                <a:latin typeface="Segoe UI" panose="020B0502040204020203" pitchFamily="34" charset="0"/>
              </a:defRPr>
            </a:lvl1pPr>
            <a:lvl2pPr>
              <a:buClr>
                <a:schemeClr val="accent1"/>
              </a:buClr>
              <a:defRPr>
                <a:solidFill>
                  <a:schemeClr val="tx1"/>
                </a:solidFill>
                <a:latin typeface="Segoe UI" panose="020B0502040204020203" pitchFamily="34" charset="0"/>
              </a:defRPr>
            </a:lvl2pPr>
            <a:lvl3pPr>
              <a:buClr>
                <a:schemeClr val="accent1"/>
              </a:buClr>
              <a:defRPr>
                <a:solidFill>
                  <a:schemeClr val="tx1"/>
                </a:solidFill>
                <a:latin typeface="Segoe UI" panose="020B0502040204020203" pitchFamily="34" charset="0"/>
              </a:defRPr>
            </a:lvl3pPr>
            <a:lvl4pPr>
              <a:buClr>
                <a:schemeClr val="accent1"/>
              </a:buClr>
              <a:defRPr>
                <a:solidFill>
                  <a:schemeClr val="tx1"/>
                </a:solidFill>
                <a:latin typeface="Segoe UI" panose="020B0502040204020203" pitchFamily="34" charset="0"/>
              </a:defRPr>
            </a:lvl4pPr>
            <a:lvl5pPr>
              <a:buClr>
                <a:schemeClr val="accent1"/>
              </a:buClr>
              <a:defRPr>
                <a:solidFill>
                  <a:schemeClr val="tx1"/>
                </a:solidFill>
                <a:latin typeface="Segoe UI" panose="020B0502040204020203"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Нижний колонтитул 4"/>
          <p:cNvSpPr>
            <a:spLocks noGrp="1"/>
          </p:cNvSpPr>
          <p:nvPr>
            <p:ph type="ftr" sz="quarter" idx="11"/>
          </p:nvPr>
        </p:nvSpPr>
        <p:spPr/>
        <p:txBody>
          <a:bodyPr/>
          <a:lstStyle>
            <a:lvl1pPr>
              <a:defRPr>
                <a:latin typeface="Segoe UI" panose="020B0502040204020203" pitchFamily="34" charset="0"/>
              </a:defRPr>
            </a:lvl1pPr>
          </a:lstStyle>
          <a:p>
            <a:endParaRPr lang="ru-RU" dirty="0">
              <a:solidFill>
                <a:srgbClr val="444444">
                  <a:lumMod val="60000"/>
                  <a:lumOff val="40000"/>
                </a:srgbClr>
              </a:solidFill>
            </a:endParaRPr>
          </a:p>
        </p:txBody>
      </p:sp>
      <p:sp>
        <p:nvSpPr>
          <p:cNvPr id="6" name="Номер слайда 5"/>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solidFill>
                  <a:srgbClr val="444444">
                    <a:lumMod val="60000"/>
                    <a:lumOff val="40000"/>
                  </a:srgbClr>
                </a:solidFill>
              </a:rPr>
              <a:pPr/>
              <a:t>‹#›</a:t>
            </a:fld>
            <a:endParaRPr lang="ru-RU" dirty="0">
              <a:solidFill>
                <a:srgbClr val="444444">
                  <a:lumMod val="60000"/>
                  <a:lumOff val="40000"/>
                </a:srgbClr>
              </a:solidFill>
            </a:endParaRPr>
          </a:p>
        </p:txBody>
      </p:sp>
    </p:spTree>
    <p:extLst>
      <p:ext uri="{BB962C8B-B14F-4D97-AF65-F5344CB8AC3E}">
        <p14:creationId xmlns:p14="http://schemas.microsoft.com/office/powerpoint/2010/main" val="3916369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dirty="0"/>
              <a:t>Образец заголовка</a:t>
            </a:r>
          </a:p>
        </p:txBody>
      </p:sp>
      <p:sp>
        <p:nvSpPr>
          <p:cNvPr id="3" name="Объект 2"/>
          <p:cNvSpPr>
            <a:spLocks noGrp="1"/>
          </p:cNvSpPr>
          <p:nvPr>
            <p:ph sz="half" idx="1"/>
          </p:nvPr>
        </p:nvSpPr>
        <p:spPr>
          <a:xfrm>
            <a:off x="360364" y="1082675"/>
            <a:ext cx="5549899" cy="5232400"/>
          </a:xfrm>
        </p:spPr>
        <p:txBody>
          <a:bodyPr/>
          <a:lstStyle>
            <a:lvl1pPr>
              <a:defRPr>
                <a:latin typeface="Segoe UI" panose="020B0502040204020203" pitchFamily="34" charset="0"/>
              </a:defRPr>
            </a:lvl1pPr>
            <a:lvl2pPr>
              <a:defRPr>
                <a:latin typeface="Segoe UI" panose="020B0502040204020203" pitchFamily="34" charset="0"/>
              </a:defRPr>
            </a:lvl2pPr>
            <a:lvl3pPr>
              <a:defRPr>
                <a:latin typeface="Segoe UI" panose="020B0502040204020203" pitchFamily="34" charset="0"/>
              </a:defRPr>
            </a:lvl3pPr>
            <a:lvl4pPr>
              <a:defRPr>
                <a:latin typeface="Segoe UI" panose="020B0502040204020203" pitchFamily="34" charset="0"/>
              </a:defRPr>
            </a:lvl4pPr>
            <a:lvl5pPr>
              <a:defRPr>
                <a:latin typeface="Segoe UI" panose="020B0502040204020203"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Объект 3"/>
          <p:cNvSpPr>
            <a:spLocks noGrp="1"/>
          </p:cNvSpPr>
          <p:nvPr>
            <p:ph sz="half" idx="2"/>
          </p:nvPr>
        </p:nvSpPr>
        <p:spPr>
          <a:xfrm>
            <a:off x="6276974" y="1082675"/>
            <a:ext cx="5553075" cy="5232400"/>
          </a:xfrm>
        </p:spPr>
        <p:txBody>
          <a:bodyPr/>
          <a:lstStyle>
            <a:lvl1pPr>
              <a:defRPr>
                <a:latin typeface="Segoe UI" panose="020B0502040204020203" pitchFamily="34" charset="0"/>
              </a:defRPr>
            </a:lvl1pPr>
            <a:lvl2pPr>
              <a:defRPr>
                <a:latin typeface="Segoe UI" panose="020B0502040204020203" pitchFamily="34" charset="0"/>
              </a:defRPr>
            </a:lvl2pPr>
            <a:lvl3pPr>
              <a:defRPr>
                <a:latin typeface="Segoe UI" panose="020B0502040204020203" pitchFamily="34" charset="0"/>
              </a:defRPr>
            </a:lvl3pPr>
            <a:lvl4pPr>
              <a:defRPr>
                <a:latin typeface="Segoe UI" panose="020B0502040204020203" pitchFamily="34" charset="0"/>
              </a:defRPr>
            </a:lvl4pPr>
            <a:lvl5pPr>
              <a:defRPr>
                <a:latin typeface="Segoe UI" panose="020B0502040204020203"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6" name="Нижний колонтитул 5"/>
          <p:cNvSpPr>
            <a:spLocks noGrp="1"/>
          </p:cNvSpPr>
          <p:nvPr>
            <p:ph type="ftr" sz="quarter" idx="11"/>
          </p:nvPr>
        </p:nvSpPr>
        <p:spPr/>
        <p:txBody>
          <a:bodyPr/>
          <a:lstStyle>
            <a:lvl1pPr>
              <a:defRPr>
                <a:latin typeface="Segoe UI" panose="020B0502040204020203" pitchFamily="34" charset="0"/>
              </a:defRPr>
            </a:lvl1pPr>
          </a:lstStyle>
          <a:p>
            <a:endParaRPr lang="ru-RU" dirty="0">
              <a:solidFill>
                <a:srgbClr val="444444">
                  <a:lumMod val="60000"/>
                  <a:lumOff val="40000"/>
                </a:srgbClr>
              </a:solidFill>
            </a:endParaRPr>
          </a:p>
        </p:txBody>
      </p:sp>
      <p:sp>
        <p:nvSpPr>
          <p:cNvPr id="7" name="Номер слайда 6"/>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solidFill>
                  <a:srgbClr val="444444">
                    <a:lumMod val="60000"/>
                    <a:lumOff val="40000"/>
                  </a:srgbClr>
                </a:solidFill>
              </a:rPr>
              <a:pPr/>
              <a:t>‹#›</a:t>
            </a:fld>
            <a:endParaRPr lang="ru-RU" dirty="0">
              <a:solidFill>
                <a:srgbClr val="444444">
                  <a:lumMod val="60000"/>
                  <a:lumOff val="40000"/>
                </a:srgbClr>
              </a:solidFill>
            </a:endParaRPr>
          </a:p>
        </p:txBody>
      </p:sp>
    </p:spTree>
    <p:extLst>
      <p:ext uri="{BB962C8B-B14F-4D97-AF65-F5344CB8AC3E}">
        <p14:creationId xmlns:p14="http://schemas.microsoft.com/office/powerpoint/2010/main" val="32516197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54200" y="1"/>
            <a:ext cx="8166100" cy="698499"/>
          </a:xfrm>
        </p:spPr>
        <p:txBody>
          <a:bodyPr/>
          <a:lstStyle>
            <a:lvl1pPr>
              <a:defRPr/>
            </a:lvl1pPr>
          </a:lstStyle>
          <a:p>
            <a:r>
              <a:rPr lang="ru-RU" dirty="0"/>
              <a:t>Образец заголовка</a:t>
            </a:r>
          </a:p>
        </p:txBody>
      </p:sp>
      <p:sp>
        <p:nvSpPr>
          <p:cNvPr id="3" name="Текст 2"/>
          <p:cNvSpPr>
            <a:spLocks noGrp="1"/>
          </p:cNvSpPr>
          <p:nvPr>
            <p:ph type="body" idx="1"/>
          </p:nvPr>
        </p:nvSpPr>
        <p:spPr>
          <a:xfrm>
            <a:off x="360364" y="1082675"/>
            <a:ext cx="5549899" cy="349250"/>
          </a:xfrm>
        </p:spPr>
        <p:txBody>
          <a:bodyPr anchor="b"/>
          <a:lstStyle>
            <a:lvl1pPr marL="0" indent="0">
              <a:buNone/>
              <a:defRPr sz="2400" b="1">
                <a:latin typeface="Segoe UI"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a:t>Образец текста</a:t>
            </a:r>
          </a:p>
        </p:txBody>
      </p:sp>
      <p:sp>
        <p:nvSpPr>
          <p:cNvPr id="4" name="Объект 3"/>
          <p:cNvSpPr>
            <a:spLocks noGrp="1"/>
          </p:cNvSpPr>
          <p:nvPr>
            <p:ph sz="half" idx="2"/>
          </p:nvPr>
        </p:nvSpPr>
        <p:spPr>
          <a:xfrm>
            <a:off x="360364" y="1816099"/>
            <a:ext cx="5549899" cy="4498975"/>
          </a:xfrm>
        </p:spPr>
        <p:txBody>
          <a:bodyPr/>
          <a:lstStyle>
            <a:lvl1pPr>
              <a:defRPr>
                <a:latin typeface="Segoe UI" panose="020B0502040204020203" pitchFamily="34" charset="0"/>
              </a:defRPr>
            </a:lvl1pPr>
            <a:lvl2pPr>
              <a:defRPr>
                <a:latin typeface="Segoe UI" panose="020B0502040204020203" pitchFamily="34" charset="0"/>
              </a:defRPr>
            </a:lvl2pPr>
            <a:lvl3pPr>
              <a:defRPr>
                <a:latin typeface="Segoe UI" panose="020B0502040204020203" pitchFamily="34" charset="0"/>
              </a:defRPr>
            </a:lvl3pPr>
            <a:lvl4pPr>
              <a:defRPr>
                <a:latin typeface="Segoe UI" panose="020B0502040204020203" pitchFamily="34" charset="0"/>
              </a:defRPr>
            </a:lvl4pPr>
            <a:lvl5pPr>
              <a:defRPr>
                <a:latin typeface="Segoe UI" panose="020B0502040204020203"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Текст 4"/>
          <p:cNvSpPr>
            <a:spLocks noGrp="1"/>
          </p:cNvSpPr>
          <p:nvPr>
            <p:ph type="body" sz="quarter" idx="3"/>
          </p:nvPr>
        </p:nvSpPr>
        <p:spPr>
          <a:xfrm>
            <a:off x="6276974" y="1082675"/>
            <a:ext cx="5553075" cy="349250"/>
          </a:xfrm>
        </p:spPr>
        <p:txBody>
          <a:bodyPr anchor="b"/>
          <a:lstStyle>
            <a:lvl1pPr marL="0" indent="0">
              <a:buNone/>
              <a:defRPr sz="2400" b="1">
                <a:latin typeface="Segoe UI"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a:t>Образец текста</a:t>
            </a:r>
          </a:p>
        </p:txBody>
      </p:sp>
      <p:sp>
        <p:nvSpPr>
          <p:cNvPr id="6" name="Объект 5"/>
          <p:cNvSpPr>
            <a:spLocks noGrp="1"/>
          </p:cNvSpPr>
          <p:nvPr>
            <p:ph sz="quarter" idx="4"/>
          </p:nvPr>
        </p:nvSpPr>
        <p:spPr>
          <a:xfrm>
            <a:off x="6276974" y="1816099"/>
            <a:ext cx="5553075" cy="4498975"/>
          </a:xfrm>
        </p:spPr>
        <p:txBody>
          <a:bodyPr/>
          <a:lstStyle>
            <a:lvl1pPr>
              <a:defRPr>
                <a:latin typeface="Segoe UI" panose="020B0502040204020203" pitchFamily="34" charset="0"/>
              </a:defRPr>
            </a:lvl1pPr>
            <a:lvl2pPr>
              <a:defRPr>
                <a:latin typeface="Segoe UI" panose="020B0502040204020203" pitchFamily="34" charset="0"/>
              </a:defRPr>
            </a:lvl2pPr>
            <a:lvl3pPr>
              <a:defRPr>
                <a:latin typeface="Segoe UI" panose="020B0502040204020203" pitchFamily="34" charset="0"/>
              </a:defRPr>
            </a:lvl3pPr>
            <a:lvl4pPr>
              <a:defRPr>
                <a:latin typeface="Segoe UI" panose="020B0502040204020203" pitchFamily="34" charset="0"/>
              </a:defRPr>
            </a:lvl4pPr>
            <a:lvl5pPr>
              <a:defRPr>
                <a:latin typeface="Segoe UI" panose="020B0502040204020203"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8" name="Нижний колонтитул 7"/>
          <p:cNvSpPr>
            <a:spLocks noGrp="1"/>
          </p:cNvSpPr>
          <p:nvPr>
            <p:ph type="ftr" sz="quarter" idx="11"/>
          </p:nvPr>
        </p:nvSpPr>
        <p:spPr/>
        <p:txBody>
          <a:bodyPr/>
          <a:lstStyle>
            <a:lvl1pPr>
              <a:defRPr>
                <a:latin typeface="Segoe UI" panose="020B0502040204020203" pitchFamily="34" charset="0"/>
              </a:defRPr>
            </a:lvl1pPr>
          </a:lstStyle>
          <a:p>
            <a:endParaRPr lang="ru-RU" dirty="0">
              <a:solidFill>
                <a:srgbClr val="444444">
                  <a:lumMod val="60000"/>
                  <a:lumOff val="40000"/>
                </a:srgbClr>
              </a:solidFill>
            </a:endParaRPr>
          </a:p>
        </p:txBody>
      </p:sp>
      <p:sp>
        <p:nvSpPr>
          <p:cNvPr id="9" name="Номер слайда 8"/>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solidFill>
                  <a:srgbClr val="444444">
                    <a:lumMod val="60000"/>
                    <a:lumOff val="40000"/>
                  </a:srgbClr>
                </a:solidFill>
              </a:rPr>
              <a:pPr/>
              <a:t>‹#›</a:t>
            </a:fld>
            <a:endParaRPr lang="ru-RU" dirty="0">
              <a:solidFill>
                <a:srgbClr val="444444">
                  <a:lumMod val="60000"/>
                  <a:lumOff val="40000"/>
                </a:srgbClr>
              </a:solidFill>
            </a:endParaRPr>
          </a:p>
        </p:txBody>
      </p:sp>
    </p:spTree>
    <p:extLst>
      <p:ext uri="{BB962C8B-B14F-4D97-AF65-F5344CB8AC3E}">
        <p14:creationId xmlns:p14="http://schemas.microsoft.com/office/powerpoint/2010/main" val="2858386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3" name="Нижний колонтитул 2"/>
          <p:cNvSpPr>
            <a:spLocks noGrp="1"/>
          </p:cNvSpPr>
          <p:nvPr>
            <p:ph type="ftr" sz="quarter" idx="11"/>
          </p:nvPr>
        </p:nvSpPr>
        <p:spPr/>
        <p:txBody>
          <a:bodyPr/>
          <a:lstStyle>
            <a:lvl1pPr>
              <a:defRPr>
                <a:latin typeface="Segoe UI" panose="020B0502040204020203" pitchFamily="34" charset="0"/>
              </a:defRPr>
            </a:lvl1pPr>
          </a:lstStyle>
          <a:p>
            <a:endParaRPr lang="ru-RU" dirty="0">
              <a:solidFill>
                <a:srgbClr val="444444">
                  <a:lumMod val="60000"/>
                  <a:lumOff val="40000"/>
                </a:srgbClr>
              </a:solidFill>
            </a:endParaRPr>
          </a:p>
        </p:txBody>
      </p:sp>
      <p:sp>
        <p:nvSpPr>
          <p:cNvPr id="4" name="Номер слайда 3"/>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solidFill>
                  <a:srgbClr val="444444">
                    <a:lumMod val="60000"/>
                    <a:lumOff val="40000"/>
                  </a:srgbClr>
                </a:solidFill>
              </a:rPr>
              <a:pPr/>
              <a:t>‹#›</a:t>
            </a:fld>
            <a:endParaRPr lang="ru-RU" dirty="0">
              <a:solidFill>
                <a:srgbClr val="444444">
                  <a:lumMod val="60000"/>
                  <a:lumOff val="40000"/>
                </a:srgbClr>
              </a:solidFill>
            </a:endParaRPr>
          </a:p>
        </p:txBody>
      </p:sp>
    </p:spTree>
    <p:extLst>
      <p:ext uri="{BB962C8B-B14F-4D97-AF65-F5344CB8AC3E}">
        <p14:creationId xmlns:p14="http://schemas.microsoft.com/office/powerpoint/2010/main" val="41678808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Титульный слайд">
    <p:spTree>
      <p:nvGrpSpPr>
        <p:cNvPr id="1" name=""/>
        <p:cNvGrpSpPr/>
        <p:nvPr/>
      </p:nvGrpSpPr>
      <p:grpSpPr>
        <a:xfrm>
          <a:off x="0" y="0"/>
          <a:ext cx="0" cy="0"/>
          <a:chOff x="0" y="0"/>
          <a:chExt cx="0" cy="0"/>
        </a:xfrm>
      </p:grpSpPr>
      <p:pic>
        <p:nvPicPr>
          <p:cNvPr id="35" name="Рисунок 34"/>
          <p:cNvPicPr>
            <a:picLocks noChangeAspect="1"/>
          </p:cNvPicPr>
          <p:nvPr userDrawn="1"/>
        </p:nvPicPr>
        <p:blipFill rotWithShape="1">
          <a:blip r:embed="rId2" cstate="print">
            <a:extLst>
              <a:ext uri="{28A0092B-C50C-407E-A947-70E740481C1C}">
                <a14:useLocalDpi xmlns:a14="http://schemas.microsoft.com/office/drawing/2010/main" val="0"/>
              </a:ext>
            </a:extLst>
          </a:blip>
          <a:srcRect r="6044" b="5260"/>
          <a:stretch/>
        </p:blipFill>
        <p:spPr>
          <a:xfrm>
            <a:off x="0" y="700216"/>
            <a:ext cx="12192000" cy="5833934"/>
          </a:xfrm>
          <a:prstGeom prst="rect">
            <a:avLst/>
          </a:prstGeom>
        </p:spPr>
      </p:pic>
      <p:sp>
        <p:nvSpPr>
          <p:cNvPr id="8" name="Заголовок 1"/>
          <p:cNvSpPr>
            <a:spLocks noGrp="1"/>
          </p:cNvSpPr>
          <p:nvPr>
            <p:ph type="ctrTitle"/>
          </p:nvPr>
        </p:nvSpPr>
        <p:spPr>
          <a:xfrm>
            <a:off x="1524000" y="3848100"/>
            <a:ext cx="9144000" cy="1881188"/>
          </a:xfrm>
          <a:prstGeom prst="rect">
            <a:avLst/>
          </a:prstGeom>
          <a:noFill/>
        </p:spPr>
        <p:txBody>
          <a:bodyPr anchor="b"/>
          <a:lstStyle>
            <a:lvl1pPr marL="0" algn="ctr" defTabSz="914400" rtl="0" eaLnBrk="1" latinLnBrk="0" hangingPunct="1">
              <a:defRPr lang="ru-RU" sz="2800" b="1" kern="1200" cap="all" dirty="0">
                <a:solidFill>
                  <a:schemeClr val="accent2"/>
                </a:solidFill>
                <a:latin typeface="Segoe UI" panose="020B0502040204020203" pitchFamily="34" charset="0"/>
                <a:ea typeface="Arial Unicode MS" pitchFamily="34" charset="-128"/>
                <a:cs typeface="Segoe UI" panose="020B0502040204020203" pitchFamily="34" charset="0"/>
              </a:defRPr>
            </a:lvl1pPr>
          </a:lstStyle>
          <a:p>
            <a:r>
              <a:rPr lang="ru-RU" dirty="0"/>
              <a:t>Образец заголовка</a:t>
            </a:r>
          </a:p>
        </p:txBody>
      </p:sp>
      <p:sp>
        <p:nvSpPr>
          <p:cNvPr id="9" name="Подзаголовок 2"/>
          <p:cNvSpPr>
            <a:spLocks noGrp="1"/>
          </p:cNvSpPr>
          <p:nvPr>
            <p:ph type="subTitle" idx="1"/>
          </p:nvPr>
        </p:nvSpPr>
        <p:spPr>
          <a:xfrm>
            <a:off x="1524000" y="5729288"/>
            <a:ext cx="9144000" cy="738187"/>
          </a:xfrm>
          <a:prstGeom prst="rect">
            <a:avLst/>
          </a:prstGeom>
          <a:noFill/>
        </p:spPr>
        <p:txBody>
          <a:bodyPr>
            <a:normAutofit/>
          </a:bodyPr>
          <a:lstStyle>
            <a:lvl1pPr marL="0" indent="0" algn="ctr" defTabSz="914400" rtl="0" eaLnBrk="1" latinLnBrk="0" hangingPunct="1">
              <a:buNone/>
              <a:defRPr lang="ru-RU" sz="1800" b="1" kern="1200" cap="all" baseline="0" dirty="0">
                <a:solidFill>
                  <a:schemeClr val="accent2"/>
                </a:solidFill>
                <a:latin typeface="Segoe UI" panose="020B0502040204020203" pitchFamily="34" charset="0"/>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Образец подзаголовка</a:t>
            </a:r>
          </a:p>
        </p:txBody>
      </p:sp>
      <p:sp>
        <p:nvSpPr>
          <p:cNvPr id="10" name="Прямоугольник 9"/>
          <p:cNvSpPr/>
          <p:nvPr userDrawn="1"/>
        </p:nvSpPr>
        <p:spPr>
          <a:xfrm>
            <a:off x="0" y="0"/>
            <a:ext cx="1800225" cy="666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grpSp>
        <p:nvGrpSpPr>
          <p:cNvPr id="11" name="Группа 10"/>
          <p:cNvGrpSpPr/>
          <p:nvPr userDrawn="1"/>
        </p:nvGrpSpPr>
        <p:grpSpPr>
          <a:xfrm>
            <a:off x="-10275" y="740565"/>
            <a:ext cx="4137658" cy="3642745"/>
            <a:chOff x="-10275" y="740565"/>
            <a:chExt cx="4137658" cy="3642745"/>
          </a:xfrm>
        </p:grpSpPr>
        <p:sp>
          <p:nvSpPr>
            <p:cNvPr id="12" name="Прямоугольник: скругленные верхние углы 11"/>
            <p:cNvSpPr/>
            <p:nvPr/>
          </p:nvSpPr>
          <p:spPr>
            <a:xfrm rot="5400000">
              <a:off x="-873801" y="1604101"/>
              <a:ext cx="3642737" cy="1915682"/>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3" name="Прямоугольник: скругленные верхние углы 12"/>
            <p:cNvSpPr/>
            <p:nvPr/>
          </p:nvSpPr>
          <p:spPr>
            <a:xfrm rot="5400000">
              <a:off x="-538206" y="1268506"/>
              <a:ext cx="3348541" cy="2292676"/>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4" name="Прямоугольник: скругленные верхние углы 13"/>
            <p:cNvSpPr/>
            <p:nvPr/>
          </p:nvSpPr>
          <p:spPr>
            <a:xfrm rot="5400000">
              <a:off x="-209667" y="939966"/>
              <a:ext cx="3058957" cy="2660171"/>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5" name="Прямоугольник: скругленные верхние углы 14"/>
            <p:cNvSpPr/>
            <p:nvPr/>
          </p:nvSpPr>
          <p:spPr>
            <a:xfrm rot="5400000">
              <a:off x="126607" y="603693"/>
              <a:ext cx="2745422" cy="3019180"/>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6" name="Прямоугольник: скругленные верхние углы 15"/>
            <p:cNvSpPr/>
            <p:nvPr userDrawn="1"/>
          </p:nvSpPr>
          <p:spPr>
            <a:xfrm rot="10800000">
              <a:off x="-10275" y="740570"/>
              <a:ext cx="3769945" cy="2158227"/>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7" name="Прямоугольник: скругленные верхние углы 16"/>
            <p:cNvSpPr/>
            <p:nvPr userDrawn="1"/>
          </p:nvSpPr>
          <p:spPr>
            <a:xfrm rot="10800000">
              <a:off x="-10275" y="740565"/>
              <a:ext cx="3402456" cy="2449233"/>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8" name="Прямоугольник: скругленные верхние углы 17"/>
            <p:cNvSpPr/>
            <p:nvPr userDrawn="1"/>
          </p:nvSpPr>
          <p:spPr>
            <a:xfrm rot="10800000">
              <a:off x="-10274" y="740569"/>
              <a:ext cx="4137657" cy="1852728"/>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grpSp>
      <p:pic>
        <p:nvPicPr>
          <p:cNvPr id="19" name="Рисунок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0363" y="1434301"/>
            <a:ext cx="2561830" cy="1105139"/>
          </a:xfrm>
          <a:prstGeom prst="rect">
            <a:avLst/>
          </a:prstGeom>
        </p:spPr>
      </p:pic>
      <p:grpSp>
        <p:nvGrpSpPr>
          <p:cNvPr id="20" name="Группа 19"/>
          <p:cNvGrpSpPr/>
          <p:nvPr userDrawn="1"/>
        </p:nvGrpSpPr>
        <p:grpSpPr>
          <a:xfrm>
            <a:off x="9588614" y="4383309"/>
            <a:ext cx="2603386" cy="2084166"/>
            <a:chOff x="9588614" y="4383309"/>
            <a:chExt cx="2603386" cy="2084166"/>
          </a:xfrm>
        </p:grpSpPr>
        <p:sp>
          <p:nvSpPr>
            <p:cNvPr id="21" name="Прямоугольник: скругленные верхние углы 20"/>
            <p:cNvSpPr/>
            <p:nvPr/>
          </p:nvSpPr>
          <p:spPr>
            <a:xfrm rot="16200000">
              <a:off x="10959211" y="5234686"/>
              <a:ext cx="2084165" cy="381411"/>
            </a:xfrm>
            <a:prstGeom prst="round2SameRect">
              <a:avLst>
                <a:gd name="adj1" fmla="val 19171"/>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22" name="Прямоугольник: скругленные верхние углы 21"/>
            <p:cNvSpPr/>
            <p:nvPr/>
          </p:nvSpPr>
          <p:spPr>
            <a:xfrm rot="16200000">
              <a:off x="10917814" y="5193288"/>
              <a:ext cx="1789968" cy="758404"/>
            </a:xfrm>
            <a:prstGeom prst="round2SameRect">
              <a:avLst>
                <a:gd name="adj1" fmla="val 11723"/>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23" name="Прямоугольник: скругленные верхние углы 22"/>
            <p:cNvSpPr/>
            <p:nvPr/>
          </p:nvSpPr>
          <p:spPr>
            <a:xfrm rot="16200000">
              <a:off x="10878857" y="5154333"/>
              <a:ext cx="1500383" cy="1125898"/>
            </a:xfrm>
            <a:prstGeom prst="round2SameRect">
              <a:avLst>
                <a:gd name="adj1" fmla="val 7571"/>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24" name="Прямоугольник: скругленные верхние углы 23"/>
            <p:cNvSpPr/>
            <p:nvPr/>
          </p:nvSpPr>
          <p:spPr>
            <a:xfrm rot="16200000">
              <a:off x="10856120" y="5131596"/>
              <a:ext cx="1186847" cy="1484908"/>
            </a:xfrm>
            <a:prstGeom prst="round2SameRect">
              <a:avLst>
                <a:gd name="adj1" fmla="val 8467"/>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25" name="Прямоугольник: скругленные верхние углы 24"/>
            <p:cNvSpPr/>
            <p:nvPr userDrawn="1"/>
          </p:nvSpPr>
          <p:spPr>
            <a:xfrm>
              <a:off x="9956327" y="5867825"/>
              <a:ext cx="2235670" cy="599650"/>
            </a:xfrm>
            <a:prstGeom prst="round2SameRect">
              <a:avLst>
                <a:gd name="adj1" fmla="val 13718"/>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26" name="Прямоугольник: скругленные верхние углы 25"/>
            <p:cNvSpPr/>
            <p:nvPr userDrawn="1"/>
          </p:nvSpPr>
          <p:spPr>
            <a:xfrm>
              <a:off x="10323815" y="5576823"/>
              <a:ext cx="1868182" cy="890651"/>
            </a:xfrm>
            <a:prstGeom prst="round2SameRect">
              <a:avLst>
                <a:gd name="adj1" fmla="val 9178"/>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27" name="Прямоугольник: скругленные верхние углы 26"/>
            <p:cNvSpPr/>
            <p:nvPr userDrawn="1"/>
          </p:nvSpPr>
          <p:spPr>
            <a:xfrm>
              <a:off x="9588614" y="6173324"/>
              <a:ext cx="2603384" cy="294150"/>
            </a:xfrm>
            <a:prstGeom prst="round2SameRect">
              <a:avLst>
                <a:gd name="adj1" fmla="val 36568"/>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grpSp>
      <p:sp>
        <p:nvSpPr>
          <p:cNvPr id="28" name="Прямоугольник 27"/>
          <p:cNvSpPr/>
          <p:nvPr userDrawn="1"/>
        </p:nvSpPr>
        <p:spPr>
          <a:xfrm>
            <a:off x="-1" y="694951"/>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29" name="Прямоугольник 28"/>
          <p:cNvSpPr/>
          <p:nvPr userDrawn="1"/>
        </p:nvSpPr>
        <p:spPr>
          <a:xfrm>
            <a:off x="8072438" y="694951"/>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30" name="Прямоугольник 29"/>
          <p:cNvSpPr/>
          <p:nvPr userDrawn="1"/>
        </p:nvSpPr>
        <p:spPr>
          <a:xfrm>
            <a:off x="4129088" y="694951"/>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31" name="Прямоугольник 30"/>
          <p:cNvSpPr/>
          <p:nvPr userDrawn="1"/>
        </p:nvSpPr>
        <p:spPr>
          <a:xfrm>
            <a:off x="-1" y="6472125"/>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32" name="Прямоугольник 31"/>
          <p:cNvSpPr/>
          <p:nvPr userDrawn="1"/>
        </p:nvSpPr>
        <p:spPr>
          <a:xfrm>
            <a:off x="8072438" y="6472125"/>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33" name="Прямоугольник 32"/>
          <p:cNvSpPr/>
          <p:nvPr userDrawn="1"/>
        </p:nvSpPr>
        <p:spPr>
          <a:xfrm>
            <a:off x="4129088" y="6472125"/>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34" name="Прямоугольник 33"/>
          <p:cNvSpPr/>
          <p:nvPr userDrawn="1"/>
        </p:nvSpPr>
        <p:spPr>
          <a:xfrm>
            <a:off x="4127383" y="6515475"/>
            <a:ext cx="3905965" cy="334542"/>
          </a:xfrm>
          <a:prstGeom prst="rect">
            <a:avLst/>
          </a:prstGeom>
        </p:spPr>
        <p:txBody>
          <a:bodyPr wrap="square" lIns="0" tIns="0" rIns="0" bIns="0" anchor="ctr">
            <a:noAutofit/>
          </a:bodyPr>
          <a:lstStyle/>
          <a:p>
            <a:pPr algn="ctr"/>
            <a:r>
              <a:rPr lang="en-US" altLang="ru-RU" sz="1400" dirty="0" smtClean="0">
                <a:solidFill>
                  <a:srgbClr val="E4465A"/>
                </a:solidFill>
                <a:latin typeface="Segoe UI" panose="020B0502040204020203" pitchFamily="34" charset="0"/>
                <a:ea typeface="Roboto" panose="02000000000000000000" pitchFamily="2" charset="0"/>
              </a:rPr>
              <a:t>201</a:t>
            </a:r>
            <a:r>
              <a:rPr lang="ru-RU" altLang="ru-RU" sz="1400" dirty="0" smtClean="0">
                <a:solidFill>
                  <a:srgbClr val="E4465A"/>
                </a:solidFill>
                <a:latin typeface="Segoe UI" panose="020B0502040204020203" pitchFamily="34" charset="0"/>
                <a:ea typeface="Roboto" panose="02000000000000000000" pitchFamily="2" charset="0"/>
              </a:rPr>
              <a:t>9</a:t>
            </a:r>
            <a:endParaRPr lang="ru-RU" sz="1400" dirty="0">
              <a:solidFill>
                <a:srgbClr val="E4465A"/>
              </a:solidFill>
              <a:latin typeface="Segoe UI" panose="020B0502040204020203" pitchFamily="34" charset="0"/>
            </a:endParaRPr>
          </a:p>
        </p:txBody>
      </p:sp>
    </p:spTree>
    <p:extLst>
      <p:ext uri="{BB962C8B-B14F-4D97-AF65-F5344CB8AC3E}">
        <p14:creationId xmlns:p14="http://schemas.microsoft.com/office/powerpoint/2010/main" val="184730163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Адресный блок">
    <p:spTree>
      <p:nvGrpSpPr>
        <p:cNvPr id="1" name=""/>
        <p:cNvGrpSpPr/>
        <p:nvPr/>
      </p:nvGrpSpPr>
      <p:grpSpPr>
        <a:xfrm>
          <a:off x="0" y="0"/>
          <a:ext cx="0" cy="0"/>
          <a:chOff x="0" y="0"/>
          <a:chExt cx="0" cy="0"/>
        </a:xfrm>
      </p:grpSpPr>
      <p:pic>
        <p:nvPicPr>
          <p:cNvPr id="29" name="Рисунок 28"/>
          <p:cNvPicPr>
            <a:picLocks noChangeAspect="1"/>
          </p:cNvPicPr>
          <p:nvPr userDrawn="1"/>
        </p:nvPicPr>
        <p:blipFill rotWithShape="1">
          <a:blip r:embed="rId2">
            <a:extLst>
              <a:ext uri="{28A0092B-C50C-407E-A947-70E740481C1C}">
                <a14:useLocalDpi xmlns:a14="http://schemas.microsoft.com/office/drawing/2010/main" val="0"/>
              </a:ext>
            </a:extLst>
          </a:blip>
          <a:srcRect b="6383"/>
          <a:stretch/>
        </p:blipFill>
        <p:spPr>
          <a:xfrm>
            <a:off x="359199" y="1034545"/>
            <a:ext cx="10817924" cy="5277890"/>
          </a:xfrm>
          <a:prstGeom prst="rect">
            <a:avLst/>
          </a:prstGeom>
        </p:spPr>
      </p:pic>
      <p:sp>
        <p:nvSpPr>
          <p:cNvPr id="30" name="AutoShape 7"/>
          <p:cNvSpPr>
            <a:spLocks noChangeArrowheads="1"/>
          </p:cNvSpPr>
          <p:nvPr userDrawn="1"/>
        </p:nvSpPr>
        <p:spPr bwMode="auto">
          <a:xfrm>
            <a:off x="5441742" y="4030124"/>
            <a:ext cx="3669190" cy="550654"/>
          </a:xfrm>
          <a:prstGeom prst="roundRect">
            <a:avLst>
              <a:gd name="adj" fmla="val 7173"/>
            </a:avLst>
          </a:prstGeom>
          <a:noFill/>
          <a:ln w="19050" cap="sq">
            <a:noFill/>
            <a:prstDash val="sysDot"/>
            <a:miter lim="800000"/>
            <a:headEnd/>
            <a:tailEnd/>
          </a:ln>
          <a:effectLst/>
          <a:extLst/>
        </p:spPr>
        <p:txBody>
          <a:bodyPr wrap="square" lIns="0" tIns="0"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nSpc>
                <a:spcPct val="110000"/>
              </a:lnSpc>
              <a:defRPr/>
            </a:pPr>
            <a:r>
              <a:rPr lang="en-US" sz="2300" dirty="0" smtClean="0">
                <a:solidFill>
                  <a:schemeClr val="tx1"/>
                </a:solidFill>
                <a:latin typeface="Segoe UI" panose="020B0502040204020203" pitchFamily="34" charset="0"/>
                <a:ea typeface="+mn-ea"/>
                <a:cs typeface="Segoe UI" panose="020B0502040204020203" pitchFamily="34" charset="0"/>
              </a:rPr>
              <a:t>8 800 77 55 8</a:t>
            </a:r>
            <a:r>
              <a:rPr lang="ru-RU" sz="2300" dirty="0" smtClean="0">
                <a:solidFill>
                  <a:schemeClr val="tx1"/>
                </a:solidFill>
                <a:latin typeface="Segoe UI" panose="020B0502040204020203" pitchFamily="34" charset="0"/>
                <a:ea typeface="+mn-ea"/>
                <a:cs typeface="Segoe UI" panose="020B0502040204020203" pitchFamily="34" charset="0"/>
              </a:rPr>
              <a:t>0</a:t>
            </a:r>
            <a:r>
              <a:rPr lang="en-US" sz="2300" dirty="0" smtClean="0">
                <a:solidFill>
                  <a:schemeClr val="tx1"/>
                </a:solidFill>
                <a:latin typeface="Segoe UI" panose="020B0502040204020203" pitchFamily="34" charset="0"/>
                <a:ea typeface="+mn-ea"/>
                <a:cs typeface="Segoe UI" panose="020B0502040204020203" pitchFamily="34" charset="0"/>
              </a:rPr>
              <a:t>0</a:t>
            </a:r>
          </a:p>
          <a:p>
            <a:pPr>
              <a:lnSpc>
                <a:spcPct val="110000"/>
              </a:lnSpc>
              <a:defRPr/>
            </a:pPr>
            <a:r>
              <a:rPr lang="ru-RU" sz="970" dirty="0" smtClean="0">
                <a:solidFill>
                  <a:schemeClr val="tx1"/>
                </a:solidFill>
                <a:latin typeface="Segoe UI" panose="020B0502040204020203" pitchFamily="34" charset="0"/>
                <a:ea typeface="+mn-ea"/>
                <a:cs typeface="Segoe UI" panose="020B0502040204020203" pitchFamily="34" charset="0"/>
              </a:rPr>
              <a:t>ЗВОНОК ПО РОССИИ БЕСПЛАТНЫЙ</a:t>
            </a:r>
            <a:endParaRPr lang="ru-RU" sz="970" dirty="0">
              <a:solidFill>
                <a:schemeClr val="tx1"/>
              </a:solidFill>
              <a:latin typeface="Segoe UI" panose="020B0502040204020203" pitchFamily="34" charset="0"/>
              <a:ea typeface="+mn-ea"/>
              <a:cs typeface="Segoe UI" panose="020B0502040204020203" pitchFamily="34" charset="0"/>
            </a:endParaRPr>
          </a:p>
        </p:txBody>
      </p:sp>
      <p:sp>
        <p:nvSpPr>
          <p:cNvPr id="31" name="TextBox 30"/>
          <p:cNvSpPr txBox="1"/>
          <p:nvPr userDrawn="1"/>
        </p:nvSpPr>
        <p:spPr>
          <a:xfrm>
            <a:off x="5089828" y="3432316"/>
            <a:ext cx="2726072" cy="446276"/>
          </a:xfrm>
          <a:prstGeom prst="rect">
            <a:avLst/>
          </a:prstGeom>
          <a:noFill/>
        </p:spPr>
        <p:txBody>
          <a:bodyPr wrap="square" rtlCol="0">
            <a:spAutoFit/>
          </a:bodyPr>
          <a:lstStyle/>
          <a:p>
            <a:pPr algn="ctr"/>
            <a:r>
              <a:rPr lang="en-US" sz="2300" u="sng" dirty="0" smtClean="0">
                <a:latin typeface="Segoe UI Light" panose="020B0502040204020203" pitchFamily="34" charset="0"/>
                <a:cs typeface="Segoe UI Light" panose="020B0502040204020203" pitchFamily="34" charset="0"/>
                <a:hlinkClick r:id="rId3"/>
              </a:rPr>
              <a:t>www.rts-tender.ru</a:t>
            </a:r>
            <a:endParaRPr lang="ru-RU" sz="2300" u="sng" dirty="0">
              <a:latin typeface="Segoe UI Light" panose="020B0502040204020203" pitchFamily="34" charset="0"/>
              <a:cs typeface="Segoe UI Light" panose="020B0502040204020203" pitchFamily="34" charset="0"/>
            </a:endParaRPr>
          </a:p>
        </p:txBody>
      </p:sp>
      <p:sp>
        <p:nvSpPr>
          <p:cNvPr id="44" name="TextBox 43"/>
          <p:cNvSpPr txBox="1"/>
          <p:nvPr userDrawn="1"/>
        </p:nvSpPr>
        <p:spPr>
          <a:xfrm>
            <a:off x="5385626" y="4650099"/>
            <a:ext cx="2812840" cy="630942"/>
          </a:xfrm>
          <a:prstGeom prst="rect">
            <a:avLst/>
          </a:prstGeom>
          <a:noFill/>
        </p:spPr>
        <p:txBody>
          <a:bodyPr wrap="square" rtlCol="0">
            <a:spAutoFit/>
          </a:bodyPr>
          <a:lstStyle/>
          <a:p>
            <a:pPr algn="l">
              <a:buClr>
                <a:srgbClr val="000000"/>
              </a:buClr>
              <a:buSzPct val="100000"/>
              <a:defRPr/>
            </a:pPr>
            <a:r>
              <a:rPr lang="en-US" sz="1500" kern="1200" dirty="0" smtClean="0">
                <a:solidFill>
                  <a:schemeClr val="tx1"/>
                </a:solidFill>
                <a:latin typeface="Segoe UI" panose="020B0502040204020203" pitchFamily="34" charset="0"/>
                <a:ea typeface="+mn-ea"/>
                <a:cs typeface="Segoe UI" panose="020B0502040204020203" pitchFamily="34" charset="0"/>
              </a:rPr>
              <a:t>education</a:t>
            </a:r>
            <a:r>
              <a:rPr lang="ru-RU" sz="1500" kern="1200" dirty="0" smtClean="0">
                <a:solidFill>
                  <a:schemeClr val="tx1"/>
                </a:solidFill>
                <a:latin typeface="Segoe UI" panose="020B0502040204020203" pitchFamily="34" charset="0"/>
                <a:ea typeface="+mn-ea"/>
                <a:cs typeface="Segoe UI" panose="020B0502040204020203" pitchFamily="34" charset="0"/>
              </a:rPr>
              <a:t>@</a:t>
            </a:r>
            <a:r>
              <a:rPr lang="en-US" sz="1500" kern="1200" dirty="0" err="1" smtClean="0">
                <a:solidFill>
                  <a:schemeClr val="tx1"/>
                </a:solidFill>
                <a:latin typeface="Segoe UI" panose="020B0502040204020203" pitchFamily="34" charset="0"/>
                <a:ea typeface="+mn-ea"/>
                <a:cs typeface="Segoe UI" panose="020B0502040204020203" pitchFamily="34" charset="0"/>
              </a:rPr>
              <a:t>rts</a:t>
            </a:r>
            <a:r>
              <a:rPr lang="ru-RU" sz="1500" kern="1200" dirty="0" smtClean="0">
                <a:solidFill>
                  <a:schemeClr val="tx1"/>
                </a:solidFill>
                <a:latin typeface="Segoe UI" panose="020B0502040204020203" pitchFamily="34" charset="0"/>
                <a:ea typeface="+mn-ea"/>
                <a:cs typeface="Segoe UI" panose="020B0502040204020203" pitchFamily="34" charset="0"/>
              </a:rPr>
              <a:t>-</a:t>
            </a:r>
            <a:r>
              <a:rPr lang="en-US" sz="1500" kern="1200" dirty="0" smtClean="0">
                <a:solidFill>
                  <a:schemeClr val="tx1"/>
                </a:solidFill>
                <a:latin typeface="Segoe UI" panose="020B0502040204020203" pitchFamily="34" charset="0"/>
                <a:ea typeface="+mn-ea"/>
                <a:cs typeface="Segoe UI" panose="020B0502040204020203" pitchFamily="34" charset="0"/>
              </a:rPr>
              <a:t>tender</a:t>
            </a:r>
            <a:r>
              <a:rPr lang="ru-RU" sz="1500" kern="1200" dirty="0" smtClean="0">
                <a:solidFill>
                  <a:schemeClr val="tx1"/>
                </a:solidFill>
                <a:latin typeface="Segoe UI" panose="020B0502040204020203" pitchFamily="34" charset="0"/>
                <a:ea typeface="+mn-ea"/>
                <a:cs typeface="Segoe UI" panose="020B0502040204020203" pitchFamily="34" charset="0"/>
              </a:rPr>
              <a:t>.</a:t>
            </a:r>
            <a:r>
              <a:rPr lang="en-US" sz="1500" kern="1200" dirty="0" err="1" smtClean="0">
                <a:solidFill>
                  <a:schemeClr val="tx1"/>
                </a:solidFill>
                <a:latin typeface="Segoe UI" panose="020B0502040204020203" pitchFamily="34" charset="0"/>
                <a:ea typeface="+mn-ea"/>
                <a:cs typeface="Segoe UI" panose="020B0502040204020203" pitchFamily="34" charset="0"/>
              </a:rPr>
              <a:t>ru</a:t>
            </a:r>
            <a:endParaRPr lang="en-US" altLang="ru-RU" sz="1500" kern="1200" dirty="0" smtClean="0">
              <a:solidFill>
                <a:schemeClr val="tx1"/>
              </a:solidFill>
              <a:latin typeface="Segoe UI" panose="020B0502040204020203" pitchFamily="34" charset="0"/>
              <a:ea typeface="+mn-ea"/>
              <a:cs typeface="Segoe UI" panose="020B0502040204020203" pitchFamily="34" charset="0"/>
            </a:endParaRPr>
          </a:p>
          <a:p>
            <a:pPr algn="l">
              <a:buClr>
                <a:srgbClr val="000000"/>
              </a:buClr>
              <a:buSzPct val="100000"/>
            </a:pPr>
            <a:r>
              <a:rPr lang="en-US" altLang="ru-RU" sz="2000" kern="1200" dirty="0" smtClean="0">
                <a:solidFill>
                  <a:schemeClr val="tx1"/>
                </a:solidFill>
                <a:latin typeface="Segoe UI" panose="020B0502040204020203" pitchFamily="34" charset="0"/>
                <a:ea typeface="+mn-ea"/>
                <a:cs typeface="Segoe UI" panose="020B0502040204020203" pitchFamily="34" charset="0"/>
              </a:rPr>
              <a:t>info@rts-tender.ru</a:t>
            </a:r>
          </a:p>
        </p:txBody>
      </p:sp>
      <p:pic>
        <p:nvPicPr>
          <p:cNvPr id="45" name="Рисунок 4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86894" y="3511475"/>
            <a:ext cx="331345" cy="339297"/>
          </a:xfrm>
          <a:prstGeom prst="rect">
            <a:avLst/>
          </a:prstGeom>
        </p:spPr>
      </p:pic>
      <p:pic>
        <p:nvPicPr>
          <p:cNvPr id="46" name="Рисунок 4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924157" y="4786362"/>
            <a:ext cx="331345" cy="339297"/>
          </a:xfrm>
          <a:prstGeom prst="rect">
            <a:avLst/>
          </a:prstGeom>
        </p:spPr>
      </p:pic>
      <p:pic>
        <p:nvPicPr>
          <p:cNvPr id="47" name="Рисунок 4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924156" y="4135803"/>
            <a:ext cx="331345" cy="339297"/>
          </a:xfrm>
          <a:prstGeom prst="rect">
            <a:avLst/>
          </a:prstGeom>
        </p:spPr>
      </p:pic>
      <p:sp>
        <p:nvSpPr>
          <p:cNvPr id="48" name="TextBox 47"/>
          <p:cNvSpPr txBox="1"/>
          <p:nvPr userDrawn="1"/>
        </p:nvSpPr>
        <p:spPr>
          <a:xfrm rot="16200000">
            <a:off x="-2109746" y="3308863"/>
            <a:ext cx="5522666" cy="584775"/>
          </a:xfrm>
          <a:prstGeom prst="rect">
            <a:avLst/>
          </a:prstGeom>
          <a:noFill/>
          <a:ln w="25400" cap="flat" cmpd="sng" algn="ctr">
            <a:noFill/>
            <a:prstDash val="solid"/>
          </a:ln>
          <a:effectLst/>
        </p:spPr>
        <p:txBody>
          <a:bodyPr wrap="none" rtlCol="0">
            <a:spAutoFit/>
          </a:bodyPr>
          <a:lstStyle/>
          <a:p>
            <a:pPr lvl="0"/>
            <a:r>
              <a:rPr lang="ru-RU" sz="3200" b="1" kern="0" dirty="0" smtClean="0">
                <a:solidFill>
                  <a:srgbClr val="D9D9D9"/>
                </a:solidFill>
                <a:latin typeface="Segoe UI" panose="020B0502040204020203" pitchFamily="34" charset="0"/>
                <a:cs typeface="Segoe UI" panose="020B0502040204020203" pitchFamily="34" charset="0"/>
              </a:rPr>
              <a:t>НА ВСЕЙ ТЕРРИТОРИИ РФ</a:t>
            </a:r>
            <a:endParaRPr lang="ru-RU" sz="3200" b="1" kern="0" dirty="0">
              <a:solidFill>
                <a:srgbClr val="D9D9D9"/>
              </a:solidFill>
              <a:latin typeface="Segoe UI" panose="020B0502040204020203" pitchFamily="34" charset="0"/>
              <a:cs typeface="Segoe UI" panose="020B0502040204020203" pitchFamily="34" charset="0"/>
            </a:endParaRPr>
          </a:p>
        </p:txBody>
      </p:sp>
      <p:sp>
        <p:nvSpPr>
          <p:cNvPr id="28" name="Прямоугольник 27"/>
          <p:cNvSpPr/>
          <p:nvPr userDrawn="1"/>
        </p:nvSpPr>
        <p:spPr>
          <a:xfrm>
            <a:off x="0" y="0"/>
            <a:ext cx="1800225" cy="666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4" name="Текст 3"/>
          <p:cNvSpPr>
            <a:spLocks noGrp="1"/>
          </p:cNvSpPr>
          <p:nvPr>
            <p:ph type="body" sz="quarter" idx="10"/>
          </p:nvPr>
        </p:nvSpPr>
        <p:spPr>
          <a:xfrm>
            <a:off x="1222311" y="1082675"/>
            <a:ext cx="9745792" cy="923925"/>
          </a:xfrm>
        </p:spPr>
        <p:txBody>
          <a:bodyPr lIns="0" tIns="0" rIns="0" bIns="0" anchor="t">
            <a:noAutofit/>
          </a:bodyPr>
          <a:lstStyle>
            <a:lvl1pPr>
              <a:defRPr lang="ru-RU" sz="1800" smtClean="0">
                <a:solidFill>
                  <a:srgbClr val="444444"/>
                </a:solidFill>
                <a:cs typeface="Segoe UI" panose="020B0502040204020203" pitchFamily="34" charset="0"/>
              </a:defRPr>
            </a:lvl1pPr>
            <a:lvl2pPr>
              <a:defRPr lang="ru-RU" sz="1800" smtClean="0">
                <a:latin typeface="+mn-lt"/>
              </a:defRPr>
            </a:lvl2pPr>
            <a:lvl3pPr>
              <a:defRPr lang="ru-RU" sz="1800" smtClean="0">
                <a:latin typeface="+mn-lt"/>
              </a:defRPr>
            </a:lvl3pPr>
            <a:lvl4pPr>
              <a:defRPr lang="ru-RU" sz="1800" smtClean="0">
                <a:latin typeface="+mn-lt"/>
              </a:defRPr>
            </a:lvl4pPr>
            <a:lvl5pPr>
              <a:defRPr lang="ru-RU" sz="1800">
                <a:latin typeface="+mn-lt"/>
              </a:defRPr>
            </a:lvl5pPr>
          </a:lstStyle>
          <a:p>
            <a:pPr lvl="0" algn="ctr" defTabSz="449171" fontAlgn="base">
              <a:spcBef>
                <a:spcPct val="0"/>
              </a:spcBef>
              <a:spcAft>
                <a:spcPct val="0"/>
              </a:spcAft>
              <a:buClr>
                <a:srgbClr val="000000"/>
              </a:buClr>
              <a:buSzPct val="100000"/>
            </a:pPr>
            <a:r>
              <a:rPr lang="ru-RU" dirty="0"/>
              <a:t>Образец текста</a:t>
            </a:r>
          </a:p>
        </p:txBody>
      </p:sp>
    </p:spTree>
    <p:extLst>
      <p:ext uri="{BB962C8B-B14F-4D97-AF65-F5344CB8AC3E}">
        <p14:creationId xmlns:p14="http://schemas.microsoft.com/office/powerpoint/2010/main" val="5209383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Адресный блок">
    <p:spTree>
      <p:nvGrpSpPr>
        <p:cNvPr id="1" name=""/>
        <p:cNvGrpSpPr/>
        <p:nvPr/>
      </p:nvGrpSpPr>
      <p:grpSpPr>
        <a:xfrm>
          <a:off x="0" y="0"/>
          <a:ext cx="0" cy="0"/>
          <a:chOff x="0" y="0"/>
          <a:chExt cx="0" cy="0"/>
        </a:xfrm>
      </p:grpSpPr>
      <p:grpSp>
        <p:nvGrpSpPr>
          <p:cNvPr id="2" name="Группа 1"/>
          <p:cNvGrpSpPr/>
          <p:nvPr userDrawn="1"/>
        </p:nvGrpSpPr>
        <p:grpSpPr>
          <a:xfrm>
            <a:off x="9588614" y="4404560"/>
            <a:ext cx="2603386" cy="2084166"/>
            <a:chOff x="9588614" y="4404560"/>
            <a:chExt cx="2603386" cy="2084166"/>
          </a:xfrm>
        </p:grpSpPr>
        <p:sp>
          <p:nvSpPr>
            <p:cNvPr id="15" name="Прямоугольник: скругленные верхние углы 14"/>
            <p:cNvSpPr/>
            <p:nvPr/>
          </p:nvSpPr>
          <p:spPr>
            <a:xfrm rot="16200000">
              <a:off x="10959211" y="5255937"/>
              <a:ext cx="2084165" cy="381411"/>
            </a:xfrm>
            <a:prstGeom prst="round2SameRect">
              <a:avLst>
                <a:gd name="adj1" fmla="val 19171"/>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6" name="Прямоугольник: скругленные верхние углы 15"/>
            <p:cNvSpPr/>
            <p:nvPr/>
          </p:nvSpPr>
          <p:spPr>
            <a:xfrm rot="16200000">
              <a:off x="10917814" y="5214539"/>
              <a:ext cx="1789968" cy="758404"/>
            </a:xfrm>
            <a:prstGeom prst="round2SameRect">
              <a:avLst>
                <a:gd name="adj1" fmla="val 11723"/>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7" name="Прямоугольник: скругленные верхние углы 16"/>
            <p:cNvSpPr/>
            <p:nvPr/>
          </p:nvSpPr>
          <p:spPr>
            <a:xfrm rot="16200000">
              <a:off x="10878857" y="5175584"/>
              <a:ext cx="1500383" cy="1125898"/>
            </a:xfrm>
            <a:prstGeom prst="round2SameRect">
              <a:avLst>
                <a:gd name="adj1" fmla="val 7571"/>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8" name="Прямоугольник: скругленные верхние углы 17"/>
            <p:cNvSpPr/>
            <p:nvPr/>
          </p:nvSpPr>
          <p:spPr>
            <a:xfrm rot="16200000">
              <a:off x="10856120" y="5152847"/>
              <a:ext cx="1186847" cy="1484908"/>
            </a:xfrm>
            <a:prstGeom prst="round2SameRect">
              <a:avLst>
                <a:gd name="adj1" fmla="val 8467"/>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9" name="Прямоугольник: скругленные верхние углы 18"/>
            <p:cNvSpPr/>
            <p:nvPr userDrawn="1"/>
          </p:nvSpPr>
          <p:spPr>
            <a:xfrm>
              <a:off x="9956327" y="5889076"/>
              <a:ext cx="2235670" cy="599650"/>
            </a:xfrm>
            <a:prstGeom prst="round2SameRect">
              <a:avLst>
                <a:gd name="adj1" fmla="val 13718"/>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20" name="Прямоугольник: скругленные верхние углы 19"/>
            <p:cNvSpPr/>
            <p:nvPr userDrawn="1"/>
          </p:nvSpPr>
          <p:spPr>
            <a:xfrm>
              <a:off x="10323815" y="5598074"/>
              <a:ext cx="1868182" cy="890651"/>
            </a:xfrm>
            <a:prstGeom prst="round2SameRect">
              <a:avLst>
                <a:gd name="adj1" fmla="val 9178"/>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21" name="Прямоугольник: скругленные верхние углы 20"/>
            <p:cNvSpPr/>
            <p:nvPr userDrawn="1"/>
          </p:nvSpPr>
          <p:spPr>
            <a:xfrm>
              <a:off x="9588614" y="6194575"/>
              <a:ext cx="2603384" cy="294150"/>
            </a:xfrm>
            <a:prstGeom prst="round2SameRect">
              <a:avLst>
                <a:gd name="adj1" fmla="val 36568"/>
                <a:gd name="adj2" fmla="val 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grpSp>
      <p:grpSp>
        <p:nvGrpSpPr>
          <p:cNvPr id="53" name="Группа 52"/>
          <p:cNvGrpSpPr/>
          <p:nvPr userDrawn="1"/>
        </p:nvGrpSpPr>
        <p:grpSpPr>
          <a:xfrm>
            <a:off x="2955925" y="4045986"/>
            <a:ext cx="6278563" cy="1305539"/>
            <a:chOff x="2955925" y="4199076"/>
            <a:chExt cx="6278563" cy="1305539"/>
          </a:xfrm>
        </p:grpSpPr>
        <p:sp>
          <p:nvSpPr>
            <p:cNvPr id="23" name="Прямоугольник 22"/>
            <p:cNvSpPr/>
            <p:nvPr userDrawn="1"/>
          </p:nvSpPr>
          <p:spPr>
            <a:xfrm>
              <a:off x="2955925" y="4199076"/>
              <a:ext cx="6278563" cy="410965"/>
            </a:xfrm>
            <a:prstGeom prst="rect">
              <a:avLst/>
            </a:prstGeom>
          </p:spPr>
          <p:txBody>
            <a:bodyPr lIns="0" tIns="0" rIns="0" bIns="0" anchor="ctr">
              <a:noAutofit/>
            </a:bodyPr>
            <a:lstStyle/>
            <a:p>
              <a:pPr algn="ctr">
                <a:buClr>
                  <a:srgbClr val="000000"/>
                </a:buClr>
                <a:buSzPct val="100000"/>
              </a:pPr>
              <a:r>
                <a:rPr lang="en-US" altLang="ru-RU" sz="4200" dirty="0">
                  <a:solidFill>
                    <a:srgbClr val="0291A0"/>
                  </a:solidFill>
                  <a:latin typeface="Segoe UI" panose="020B0502040204020203" pitchFamily="34" charset="0"/>
                </a:rPr>
                <a:t>www.rts-tender.ru</a:t>
              </a:r>
              <a:endParaRPr lang="ru-RU" altLang="ru-RU" sz="4200" u="sng" dirty="0">
                <a:solidFill>
                  <a:srgbClr val="0291A0"/>
                </a:solidFill>
                <a:latin typeface="Segoe UI" panose="020B0502040204020203" pitchFamily="34" charset="0"/>
              </a:endParaRPr>
            </a:p>
          </p:txBody>
        </p:sp>
        <p:sp>
          <p:nvSpPr>
            <p:cNvPr id="25" name="Прямоугольник 24"/>
            <p:cNvSpPr/>
            <p:nvPr userDrawn="1"/>
          </p:nvSpPr>
          <p:spPr>
            <a:xfrm>
              <a:off x="2955925" y="4638081"/>
              <a:ext cx="6278563" cy="619190"/>
            </a:xfrm>
            <a:prstGeom prst="rect">
              <a:avLst/>
            </a:prstGeom>
          </p:spPr>
          <p:txBody>
            <a:bodyPr lIns="0" tIns="0" rIns="0" bIns="0">
              <a:noAutofit/>
            </a:bodyPr>
            <a:lstStyle/>
            <a:p>
              <a:pPr algn="ctr">
                <a:buClr>
                  <a:srgbClr val="000000"/>
                </a:buClr>
                <a:buSzPct val="100000"/>
              </a:pPr>
              <a:r>
                <a:rPr lang="ru-RU" sz="3800" b="1" dirty="0">
                  <a:solidFill>
                    <a:srgbClr val="E4465A"/>
                  </a:solidFill>
                  <a:latin typeface="Segoe UI" panose="020B0502040204020203" pitchFamily="34" charset="0"/>
                </a:rPr>
                <a:t>+7 (499) 653-9-900</a:t>
              </a:r>
              <a:endParaRPr lang="ru-RU" altLang="ru-RU" sz="3800" b="1" u="sng" dirty="0">
                <a:solidFill>
                  <a:srgbClr val="E4465A"/>
                </a:solidFill>
                <a:latin typeface="Segoe UI" panose="020B0502040204020203" pitchFamily="34" charset="0"/>
              </a:endParaRPr>
            </a:p>
          </p:txBody>
        </p:sp>
        <p:sp>
          <p:nvSpPr>
            <p:cNvPr id="26" name="Прямоугольник 25"/>
            <p:cNvSpPr/>
            <p:nvPr userDrawn="1"/>
          </p:nvSpPr>
          <p:spPr>
            <a:xfrm>
              <a:off x="2955925" y="5212227"/>
              <a:ext cx="6278563" cy="292388"/>
            </a:xfrm>
            <a:prstGeom prst="rect">
              <a:avLst/>
            </a:prstGeom>
          </p:spPr>
          <p:txBody>
            <a:bodyPr lIns="0" tIns="0" rIns="0" bIns="0">
              <a:noAutofit/>
            </a:bodyPr>
            <a:lstStyle/>
            <a:p>
              <a:pPr algn="ctr">
                <a:buClr>
                  <a:srgbClr val="000000"/>
                </a:buClr>
                <a:buSzPct val="100000"/>
              </a:pPr>
              <a:r>
                <a:rPr lang="ru-RU" altLang="ru-RU" sz="1950" dirty="0">
                  <a:solidFill>
                    <a:srgbClr val="F1C900"/>
                  </a:solidFill>
                  <a:latin typeface="Segoe UI" panose="020B0502040204020203" pitchFamily="34" charset="0"/>
                </a:rPr>
                <a:t>ЗВОНОК ПО РОССИИ БЕСПЛАТНЫЙ</a:t>
              </a:r>
              <a:endParaRPr lang="ru-RU" altLang="ru-RU" sz="1950" u="sng" dirty="0">
                <a:solidFill>
                  <a:srgbClr val="F1C900"/>
                </a:solidFill>
                <a:latin typeface="Segoe UI" panose="020B0502040204020203" pitchFamily="34" charset="0"/>
              </a:endParaRPr>
            </a:p>
          </p:txBody>
        </p:sp>
      </p:grpSp>
      <p:sp>
        <p:nvSpPr>
          <p:cNvPr id="27" name="Прямоугольник 26"/>
          <p:cNvSpPr/>
          <p:nvPr userDrawn="1"/>
        </p:nvSpPr>
        <p:spPr>
          <a:xfrm>
            <a:off x="2955925" y="5889077"/>
            <a:ext cx="6278563" cy="523656"/>
          </a:xfrm>
          <a:prstGeom prst="rect">
            <a:avLst/>
          </a:prstGeom>
        </p:spPr>
        <p:txBody>
          <a:bodyPr lIns="0" tIns="0" rIns="0" bIns="0" anchor="b">
            <a:noAutofit/>
          </a:bodyPr>
          <a:lstStyle/>
          <a:p>
            <a:pPr algn="ctr">
              <a:buClr>
                <a:srgbClr val="000000"/>
              </a:buClr>
              <a:buSzPct val="100000"/>
            </a:pPr>
            <a:r>
              <a:rPr lang="en-US" altLang="ru-RU" dirty="0">
                <a:solidFill>
                  <a:srgbClr val="0291A0"/>
                </a:solidFill>
                <a:latin typeface="Segoe UI" panose="020B0502040204020203" pitchFamily="34" charset="0"/>
              </a:rPr>
              <a:t>support223@rts-tender.ru</a:t>
            </a:r>
          </a:p>
          <a:p>
            <a:pPr algn="ctr">
              <a:buClr>
                <a:srgbClr val="000000"/>
              </a:buClr>
              <a:buSzPct val="100000"/>
            </a:pPr>
            <a:r>
              <a:rPr lang="en-US" altLang="ru-RU" dirty="0">
                <a:solidFill>
                  <a:srgbClr val="0291A0"/>
                </a:solidFill>
                <a:latin typeface="Segoe UI" panose="020B0502040204020203" pitchFamily="34" charset="0"/>
              </a:rPr>
              <a:t>info223@rts-tender.ru</a:t>
            </a:r>
          </a:p>
        </p:txBody>
      </p:sp>
      <p:sp>
        <p:nvSpPr>
          <p:cNvPr id="28" name="Прямоугольник 27"/>
          <p:cNvSpPr/>
          <p:nvPr userDrawn="1"/>
        </p:nvSpPr>
        <p:spPr>
          <a:xfrm>
            <a:off x="0" y="0"/>
            <a:ext cx="1800225" cy="666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grpSp>
        <p:nvGrpSpPr>
          <p:cNvPr id="32" name="Group 4"/>
          <p:cNvGrpSpPr>
            <a:grpSpLocks noChangeAspect="1"/>
          </p:cNvGrpSpPr>
          <p:nvPr userDrawn="1"/>
        </p:nvGrpSpPr>
        <p:grpSpPr bwMode="auto">
          <a:xfrm>
            <a:off x="5248524" y="2118070"/>
            <a:ext cx="1644152" cy="1640843"/>
            <a:chOff x="3322" y="1632"/>
            <a:chExt cx="497" cy="496"/>
          </a:xfrm>
        </p:grpSpPr>
        <p:sp>
          <p:nvSpPr>
            <p:cNvPr id="33" name="AutoShape 3"/>
            <p:cNvSpPr>
              <a:spLocks noChangeAspect="1" noChangeArrowheads="1" noTextEdit="1"/>
            </p:cNvSpPr>
            <p:nvPr userDrawn="1"/>
          </p:nvSpPr>
          <p:spPr bwMode="auto">
            <a:xfrm>
              <a:off x="3322" y="1632"/>
              <a:ext cx="497" cy="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34" name="Freeform 5"/>
            <p:cNvSpPr>
              <a:spLocks/>
            </p:cNvSpPr>
            <p:nvPr userDrawn="1"/>
          </p:nvSpPr>
          <p:spPr bwMode="auto">
            <a:xfrm>
              <a:off x="3324" y="1634"/>
              <a:ext cx="495" cy="494"/>
            </a:xfrm>
            <a:custGeom>
              <a:avLst/>
              <a:gdLst>
                <a:gd name="T0" fmla="*/ 239 w 239"/>
                <a:gd name="T1" fmla="*/ 219 h 239"/>
                <a:gd name="T2" fmla="*/ 219 w 239"/>
                <a:gd name="T3" fmla="*/ 239 h 239"/>
                <a:gd name="T4" fmla="*/ 20 w 239"/>
                <a:gd name="T5" fmla="*/ 239 h 239"/>
                <a:gd name="T6" fmla="*/ 0 w 239"/>
                <a:gd name="T7" fmla="*/ 219 h 239"/>
                <a:gd name="T8" fmla="*/ 0 w 239"/>
                <a:gd name="T9" fmla="*/ 20 h 239"/>
                <a:gd name="T10" fmla="*/ 20 w 239"/>
                <a:gd name="T11" fmla="*/ 0 h 239"/>
                <a:gd name="T12" fmla="*/ 219 w 239"/>
                <a:gd name="T13" fmla="*/ 0 h 239"/>
                <a:gd name="T14" fmla="*/ 239 w 239"/>
                <a:gd name="T15" fmla="*/ 20 h 239"/>
                <a:gd name="T16" fmla="*/ 239 w 239"/>
                <a:gd name="T17" fmla="*/ 21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239">
                  <a:moveTo>
                    <a:pt x="239" y="219"/>
                  </a:moveTo>
                  <a:cubicBezTo>
                    <a:pt x="239" y="230"/>
                    <a:pt x="230" y="239"/>
                    <a:pt x="219" y="239"/>
                  </a:cubicBezTo>
                  <a:cubicBezTo>
                    <a:pt x="20" y="239"/>
                    <a:pt x="20" y="239"/>
                    <a:pt x="20" y="239"/>
                  </a:cubicBezTo>
                  <a:cubicBezTo>
                    <a:pt x="9" y="239"/>
                    <a:pt x="0" y="230"/>
                    <a:pt x="0" y="219"/>
                  </a:cubicBezTo>
                  <a:cubicBezTo>
                    <a:pt x="0" y="20"/>
                    <a:pt x="0" y="20"/>
                    <a:pt x="0" y="20"/>
                  </a:cubicBezTo>
                  <a:cubicBezTo>
                    <a:pt x="0" y="9"/>
                    <a:pt x="9" y="0"/>
                    <a:pt x="20" y="0"/>
                  </a:cubicBezTo>
                  <a:cubicBezTo>
                    <a:pt x="219" y="0"/>
                    <a:pt x="219" y="0"/>
                    <a:pt x="219" y="0"/>
                  </a:cubicBezTo>
                  <a:cubicBezTo>
                    <a:pt x="230" y="0"/>
                    <a:pt x="239" y="9"/>
                    <a:pt x="239" y="20"/>
                  </a:cubicBezTo>
                  <a:lnTo>
                    <a:pt x="239" y="219"/>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35" name="Freeform 6"/>
            <p:cNvSpPr>
              <a:spLocks noEditPoints="1"/>
            </p:cNvSpPr>
            <p:nvPr userDrawn="1"/>
          </p:nvSpPr>
          <p:spPr bwMode="auto">
            <a:xfrm>
              <a:off x="3432" y="1830"/>
              <a:ext cx="93" cy="116"/>
            </a:xfrm>
            <a:custGeom>
              <a:avLst/>
              <a:gdLst>
                <a:gd name="T0" fmla="*/ 0 w 45"/>
                <a:gd name="T1" fmla="*/ 0 h 56"/>
                <a:gd name="T2" fmla="*/ 24 w 45"/>
                <a:gd name="T3" fmla="*/ 0 h 56"/>
                <a:gd name="T4" fmla="*/ 45 w 45"/>
                <a:gd name="T5" fmla="*/ 18 h 56"/>
                <a:gd name="T6" fmla="*/ 24 w 45"/>
                <a:gd name="T7" fmla="*/ 37 h 56"/>
                <a:gd name="T8" fmla="*/ 16 w 45"/>
                <a:gd name="T9" fmla="*/ 37 h 56"/>
                <a:gd name="T10" fmla="*/ 16 w 45"/>
                <a:gd name="T11" fmla="*/ 56 h 56"/>
                <a:gd name="T12" fmla="*/ 0 w 45"/>
                <a:gd name="T13" fmla="*/ 56 h 56"/>
                <a:gd name="T14" fmla="*/ 0 w 45"/>
                <a:gd name="T15" fmla="*/ 0 h 56"/>
                <a:gd name="T16" fmla="*/ 16 w 45"/>
                <a:gd name="T17" fmla="*/ 25 h 56"/>
                <a:gd name="T18" fmla="*/ 21 w 45"/>
                <a:gd name="T19" fmla="*/ 25 h 56"/>
                <a:gd name="T20" fmla="*/ 28 w 45"/>
                <a:gd name="T21" fmla="*/ 18 h 56"/>
                <a:gd name="T22" fmla="*/ 21 w 45"/>
                <a:gd name="T23" fmla="*/ 12 h 56"/>
                <a:gd name="T24" fmla="*/ 16 w 45"/>
                <a:gd name="T25" fmla="*/ 12 h 56"/>
                <a:gd name="T26" fmla="*/ 16 w 45"/>
                <a:gd name="T2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56">
                  <a:moveTo>
                    <a:pt x="0" y="0"/>
                  </a:moveTo>
                  <a:cubicBezTo>
                    <a:pt x="24" y="0"/>
                    <a:pt x="24" y="0"/>
                    <a:pt x="24" y="0"/>
                  </a:cubicBezTo>
                  <a:cubicBezTo>
                    <a:pt x="40" y="0"/>
                    <a:pt x="45" y="11"/>
                    <a:pt x="45" y="18"/>
                  </a:cubicBezTo>
                  <a:cubicBezTo>
                    <a:pt x="45" y="26"/>
                    <a:pt x="40" y="37"/>
                    <a:pt x="24" y="37"/>
                  </a:cubicBezTo>
                  <a:cubicBezTo>
                    <a:pt x="16" y="37"/>
                    <a:pt x="16" y="37"/>
                    <a:pt x="16" y="37"/>
                  </a:cubicBezTo>
                  <a:cubicBezTo>
                    <a:pt x="16" y="56"/>
                    <a:pt x="16" y="56"/>
                    <a:pt x="16" y="56"/>
                  </a:cubicBezTo>
                  <a:cubicBezTo>
                    <a:pt x="0" y="56"/>
                    <a:pt x="0" y="56"/>
                    <a:pt x="0" y="56"/>
                  </a:cubicBezTo>
                  <a:lnTo>
                    <a:pt x="0" y="0"/>
                  </a:lnTo>
                  <a:close/>
                  <a:moveTo>
                    <a:pt x="16" y="25"/>
                  </a:moveTo>
                  <a:cubicBezTo>
                    <a:pt x="21" y="25"/>
                    <a:pt x="21" y="25"/>
                    <a:pt x="21" y="25"/>
                  </a:cubicBezTo>
                  <a:cubicBezTo>
                    <a:pt x="28" y="25"/>
                    <a:pt x="28" y="21"/>
                    <a:pt x="28" y="18"/>
                  </a:cubicBezTo>
                  <a:cubicBezTo>
                    <a:pt x="28" y="16"/>
                    <a:pt x="27" y="12"/>
                    <a:pt x="21" y="12"/>
                  </a:cubicBezTo>
                  <a:cubicBezTo>
                    <a:pt x="16" y="12"/>
                    <a:pt x="16" y="12"/>
                    <a:pt x="16" y="12"/>
                  </a:cubicBezTo>
                  <a:lnTo>
                    <a:pt x="16" y="25"/>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36" name="Freeform 7"/>
            <p:cNvSpPr>
              <a:spLocks/>
            </p:cNvSpPr>
            <p:nvPr userDrawn="1"/>
          </p:nvSpPr>
          <p:spPr bwMode="auto">
            <a:xfrm>
              <a:off x="3531" y="1830"/>
              <a:ext cx="83" cy="116"/>
            </a:xfrm>
            <a:custGeom>
              <a:avLst/>
              <a:gdLst>
                <a:gd name="T0" fmla="*/ 25 w 83"/>
                <a:gd name="T1" fmla="*/ 27 h 116"/>
                <a:gd name="T2" fmla="*/ 0 w 83"/>
                <a:gd name="T3" fmla="*/ 27 h 116"/>
                <a:gd name="T4" fmla="*/ 0 w 83"/>
                <a:gd name="T5" fmla="*/ 0 h 116"/>
                <a:gd name="T6" fmla="*/ 83 w 83"/>
                <a:gd name="T7" fmla="*/ 0 h 116"/>
                <a:gd name="T8" fmla="*/ 83 w 83"/>
                <a:gd name="T9" fmla="*/ 27 h 116"/>
                <a:gd name="T10" fmla="*/ 58 w 83"/>
                <a:gd name="T11" fmla="*/ 27 h 116"/>
                <a:gd name="T12" fmla="*/ 58 w 83"/>
                <a:gd name="T13" fmla="*/ 116 h 116"/>
                <a:gd name="T14" fmla="*/ 25 w 83"/>
                <a:gd name="T15" fmla="*/ 116 h 116"/>
                <a:gd name="T16" fmla="*/ 25 w 83"/>
                <a:gd name="T17" fmla="*/ 2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116">
                  <a:moveTo>
                    <a:pt x="25" y="27"/>
                  </a:moveTo>
                  <a:lnTo>
                    <a:pt x="0" y="27"/>
                  </a:lnTo>
                  <a:lnTo>
                    <a:pt x="0" y="0"/>
                  </a:lnTo>
                  <a:lnTo>
                    <a:pt x="83" y="0"/>
                  </a:lnTo>
                  <a:lnTo>
                    <a:pt x="83" y="27"/>
                  </a:lnTo>
                  <a:lnTo>
                    <a:pt x="58" y="27"/>
                  </a:lnTo>
                  <a:lnTo>
                    <a:pt x="58" y="116"/>
                  </a:lnTo>
                  <a:lnTo>
                    <a:pt x="25" y="116"/>
                  </a:lnTo>
                  <a:lnTo>
                    <a:pt x="25" y="2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37" name="Freeform 8"/>
            <p:cNvSpPr>
              <a:spLocks/>
            </p:cNvSpPr>
            <p:nvPr userDrawn="1"/>
          </p:nvSpPr>
          <p:spPr bwMode="auto">
            <a:xfrm>
              <a:off x="3620" y="1826"/>
              <a:ext cx="93" cy="124"/>
            </a:xfrm>
            <a:custGeom>
              <a:avLst/>
              <a:gdLst>
                <a:gd name="T0" fmla="*/ 45 w 45"/>
                <a:gd name="T1" fmla="*/ 56 h 60"/>
                <a:gd name="T2" fmla="*/ 29 w 45"/>
                <a:gd name="T3" fmla="*/ 60 h 60"/>
                <a:gd name="T4" fmla="*/ 0 w 45"/>
                <a:gd name="T5" fmla="*/ 30 h 60"/>
                <a:gd name="T6" fmla="*/ 29 w 45"/>
                <a:gd name="T7" fmla="*/ 0 h 60"/>
                <a:gd name="T8" fmla="*/ 45 w 45"/>
                <a:gd name="T9" fmla="*/ 4 h 60"/>
                <a:gd name="T10" fmla="*/ 45 w 45"/>
                <a:gd name="T11" fmla="*/ 21 h 60"/>
                <a:gd name="T12" fmla="*/ 31 w 45"/>
                <a:gd name="T13" fmla="*/ 14 h 60"/>
                <a:gd name="T14" fmla="*/ 17 w 45"/>
                <a:gd name="T15" fmla="*/ 30 h 60"/>
                <a:gd name="T16" fmla="*/ 31 w 45"/>
                <a:gd name="T17" fmla="*/ 46 h 60"/>
                <a:gd name="T18" fmla="*/ 45 w 45"/>
                <a:gd name="T19" fmla="*/ 39 h 60"/>
                <a:gd name="T20" fmla="*/ 45 w 45"/>
                <a:gd name="T21"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60">
                  <a:moveTo>
                    <a:pt x="45" y="56"/>
                  </a:moveTo>
                  <a:cubicBezTo>
                    <a:pt x="40" y="59"/>
                    <a:pt x="34" y="60"/>
                    <a:pt x="29" y="60"/>
                  </a:cubicBezTo>
                  <a:cubicBezTo>
                    <a:pt x="13" y="60"/>
                    <a:pt x="0" y="48"/>
                    <a:pt x="0" y="30"/>
                  </a:cubicBezTo>
                  <a:cubicBezTo>
                    <a:pt x="0" y="11"/>
                    <a:pt x="14" y="0"/>
                    <a:pt x="29" y="0"/>
                  </a:cubicBezTo>
                  <a:cubicBezTo>
                    <a:pt x="34" y="0"/>
                    <a:pt x="40" y="1"/>
                    <a:pt x="45" y="4"/>
                  </a:cubicBezTo>
                  <a:cubicBezTo>
                    <a:pt x="45" y="21"/>
                    <a:pt x="45" y="21"/>
                    <a:pt x="45" y="21"/>
                  </a:cubicBezTo>
                  <a:cubicBezTo>
                    <a:pt x="42" y="17"/>
                    <a:pt x="37" y="14"/>
                    <a:pt x="31" y="14"/>
                  </a:cubicBezTo>
                  <a:cubicBezTo>
                    <a:pt x="22" y="14"/>
                    <a:pt x="17" y="21"/>
                    <a:pt x="17" y="30"/>
                  </a:cubicBezTo>
                  <a:cubicBezTo>
                    <a:pt x="17" y="39"/>
                    <a:pt x="22" y="46"/>
                    <a:pt x="31" y="46"/>
                  </a:cubicBezTo>
                  <a:cubicBezTo>
                    <a:pt x="37" y="46"/>
                    <a:pt x="42" y="42"/>
                    <a:pt x="45" y="39"/>
                  </a:cubicBezTo>
                  <a:lnTo>
                    <a:pt x="45" y="56"/>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38" name="Freeform 9"/>
            <p:cNvSpPr>
              <a:spLocks/>
            </p:cNvSpPr>
            <p:nvPr userDrawn="1"/>
          </p:nvSpPr>
          <p:spPr bwMode="auto">
            <a:xfrm>
              <a:off x="3492" y="1764"/>
              <a:ext cx="29" cy="33"/>
            </a:xfrm>
            <a:custGeom>
              <a:avLst/>
              <a:gdLst>
                <a:gd name="T0" fmla="*/ 12 w 29"/>
                <a:gd name="T1" fmla="*/ 4 h 33"/>
                <a:gd name="T2" fmla="*/ 0 w 29"/>
                <a:gd name="T3" fmla="*/ 4 h 33"/>
                <a:gd name="T4" fmla="*/ 0 w 29"/>
                <a:gd name="T5" fmla="*/ 0 h 33"/>
                <a:gd name="T6" fmla="*/ 29 w 29"/>
                <a:gd name="T7" fmla="*/ 0 h 33"/>
                <a:gd name="T8" fmla="*/ 29 w 29"/>
                <a:gd name="T9" fmla="*/ 4 h 33"/>
                <a:gd name="T10" fmla="*/ 16 w 29"/>
                <a:gd name="T11" fmla="*/ 4 h 33"/>
                <a:gd name="T12" fmla="*/ 16 w 29"/>
                <a:gd name="T13" fmla="*/ 33 h 33"/>
                <a:gd name="T14" fmla="*/ 12 w 29"/>
                <a:gd name="T15" fmla="*/ 33 h 33"/>
                <a:gd name="T16" fmla="*/ 12 w 29"/>
                <a:gd name="T17"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33">
                  <a:moveTo>
                    <a:pt x="12" y="4"/>
                  </a:moveTo>
                  <a:lnTo>
                    <a:pt x="0" y="4"/>
                  </a:lnTo>
                  <a:lnTo>
                    <a:pt x="0" y="0"/>
                  </a:lnTo>
                  <a:lnTo>
                    <a:pt x="29" y="0"/>
                  </a:lnTo>
                  <a:lnTo>
                    <a:pt x="29" y="4"/>
                  </a:lnTo>
                  <a:lnTo>
                    <a:pt x="16" y="4"/>
                  </a:lnTo>
                  <a:lnTo>
                    <a:pt x="16" y="33"/>
                  </a:lnTo>
                  <a:lnTo>
                    <a:pt x="12" y="33"/>
                  </a:lnTo>
                  <a:lnTo>
                    <a:pt x="12" y="4"/>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39" name="Freeform 10"/>
            <p:cNvSpPr>
              <a:spLocks noEditPoints="1"/>
            </p:cNvSpPr>
            <p:nvPr userDrawn="1"/>
          </p:nvSpPr>
          <p:spPr bwMode="auto">
            <a:xfrm>
              <a:off x="3525" y="1762"/>
              <a:ext cx="33" cy="37"/>
            </a:xfrm>
            <a:custGeom>
              <a:avLst/>
              <a:gdLst>
                <a:gd name="T0" fmla="*/ 16 w 16"/>
                <a:gd name="T1" fmla="*/ 13 h 18"/>
                <a:gd name="T2" fmla="*/ 8 w 16"/>
                <a:gd name="T3" fmla="*/ 18 h 18"/>
                <a:gd name="T4" fmla="*/ 0 w 16"/>
                <a:gd name="T5" fmla="*/ 9 h 18"/>
                <a:gd name="T6" fmla="*/ 8 w 16"/>
                <a:gd name="T7" fmla="*/ 0 h 18"/>
                <a:gd name="T8" fmla="*/ 16 w 16"/>
                <a:gd name="T9" fmla="*/ 8 h 18"/>
                <a:gd name="T10" fmla="*/ 16 w 16"/>
                <a:gd name="T11" fmla="*/ 9 h 18"/>
                <a:gd name="T12" fmla="*/ 2 w 16"/>
                <a:gd name="T13" fmla="*/ 9 h 18"/>
                <a:gd name="T14" fmla="*/ 8 w 16"/>
                <a:gd name="T15" fmla="*/ 16 h 18"/>
                <a:gd name="T16" fmla="*/ 14 w 16"/>
                <a:gd name="T17" fmla="*/ 12 h 18"/>
                <a:gd name="T18" fmla="*/ 16 w 16"/>
                <a:gd name="T19" fmla="*/ 13 h 18"/>
                <a:gd name="T20" fmla="*/ 14 w 16"/>
                <a:gd name="T21" fmla="*/ 7 h 18"/>
                <a:gd name="T22" fmla="*/ 8 w 16"/>
                <a:gd name="T23" fmla="*/ 2 h 18"/>
                <a:gd name="T24" fmla="*/ 3 w 16"/>
                <a:gd name="T25" fmla="*/ 7 h 18"/>
                <a:gd name="T26" fmla="*/ 14 w 16"/>
                <a:gd name="T2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18">
                  <a:moveTo>
                    <a:pt x="16" y="13"/>
                  </a:moveTo>
                  <a:cubicBezTo>
                    <a:pt x="15" y="16"/>
                    <a:pt x="12" y="18"/>
                    <a:pt x="8" y="18"/>
                  </a:cubicBezTo>
                  <a:cubicBezTo>
                    <a:pt x="3" y="18"/>
                    <a:pt x="0" y="14"/>
                    <a:pt x="0" y="9"/>
                  </a:cubicBezTo>
                  <a:cubicBezTo>
                    <a:pt x="0" y="4"/>
                    <a:pt x="3" y="0"/>
                    <a:pt x="8" y="0"/>
                  </a:cubicBezTo>
                  <a:cubicBezTo>
                    <a:pt x="14" y="0"/>
                    <a:pt x="16" y="5"/>
                    <a:pt x="16" y="8"/>
                  </a:cubicBezTo>
                  <a:cubicBezTo>
                    <a:pt x="16" y="9"/>
                    <a:pt x="16" y="9"/>
                    <a:pt x="16" y="9"/>
                  </a:cubicBezTo>
                  <a:cubicBezTo>
                    <a:pt x="2" y="9"/>
                    <a:pt x="2" y="9"/>
                    <a:pt x="2" y="9"/>
                  </a:cubicBezTo>
                  <a:cubicBezTo>
                    <a:pt x="2" y="12"/>
                    <a:pt x="4" y="16"/>
                    <a:pt x="8" y="16"/>
                  </a:cubicBezTo>
                  <a:cubicBezTo>
                    <a:pt x="10" y="16"/>
                    <a:pt x="12" y="16"/>
                    <a:pt x="14" y="12"/>
                  </a:cubicBezTo>
                  <a:lnTo>
                    <a:pt x="16" y="13"/>
                  </a:lnTo>
                  <a:close/>
                  <a:moveTo>
                    <a:pt x="14" y="7"/>
                  </a:moveTo>
                  <a:cubicBezTo>
                    <a:pt x="14" y="5"/>
                    <a:pt x="12" y="2"/>
                    <a:pt x="8" y="2"/>
                  </a:cubicBezTo>
                  <a:cubicBezTo>
                    <a:pt x="5" y="2"/>
                    <a:pt x="3" y="4"/>
                    <a:pt x="3" y="7"/>
                  </a:cubicBezTo>
                  <a:lnTo>
                    <a:pt x="14" y="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40" name="Freeform 11"/>
            <p:cNvSpPr>
              <a:spLocks/>
            </p:cNvSpPr>
            <p:nvPr userDrawn="1"/>
          </p:nvSpPr>
          <p:spPr bwMode="auto">
            <a:xfrm>
              <a:off x="3568" y="1764"/>
              <a:ext cx="29" cy="33"/>
            </a:xfrm>
            <a:custGeom>
              <a:avLst/>
              <a:gdLst>
                <a:gd name="T0" fmla="*/ 0 w 29"/>
                <a:gd name="T1" fmla="*/ 0 h 33"/>
                <a:gd name="T2" fmla="*/ 5 w 29"/>
                <a:gd name="T3" fmla="*/ 0 h 33"/>
                <a:gd name="T4" fmla="*/ 5 w 29"/>
                <a:gd name="T5" fmla="*/ 15 h 33"/>
                <a:gd name="T6" fmla="*/ 23 w 29"/>
                <a:gd name="T7" fmla="*/ 15 h 33"/>
                <a:gd name="T8" fmla="*/ 23 w 29"/>
                <a:gd name="T9" fmla="*/ 0 h 33"/>
                <a:gd name="T10" fmla="*/ 29 w 29"/>
                <a:gd name="T11" fmla="*/ 0 h 33"/>
                <a:gd name="T12" fmla="*/ 29 w 29"/>
                <a:gd name="T13" fmla="*/ 33 h 33"/>
                <a:gd name="T14" fmla="*/ 23 w 29"/>
                <a:gd name="T15" fmla="*/ 33 h 33"/>
                <a:gd name="T16" fmla="*/ 23 w 29"/>
                <a:gd name="T17" fmla="*/ 19 h 33"/>
                <a:gd name="T18" fmla="*/ 5 w 29"/>
                <a:gd name="T19" fmla="*/ 19 h 33"/>
                <a:gd name="T20" fmla="*/ 5 w 29"/>
                <a:gd name="T21" fmla="*/ 33 h 33"/>
                <a:gd name="T22" fmla="*/ 0 w 29"/>
                <a:gd name="T23" fmla="*/ 33 h 33"/>
                <a:gd name="T24" fmla="*/ 0 w 29"/>
                <a:gd name="T25" fmla="*/ 0 h 33"/>
                <a:gd name="connsiteX0" fmla="*/ 0 w 10000"/>
                <a:gd name="connsiteY0" fmla="*/ 0 h 10000"/>
                <a:gd name="connsiteX1" fmla="*/ 1724 w 10000"/>
                <a:gd name="connsiteY1" fmla="*/ 0 h 10000"/>
                <a:gd name="connsiteX2" fmla="*/ 1724 w 10000"/>
                <a:gd name="connsiteY2" fmla="*/ 4545 h 10000"/>
                <a:gd name="connsiteX3" fmla="*/ 7931 w 10000"/>
                <a:gd name="connsiteY3" fmla="*/ 4545 h 10000"/>
                <a:gd name="connsiteX4" fmla="*/ 7931 w 10000"/>
                <a:gd name="connsiteY4" fmla="*/ 0 h 10000"/>
                <a:gd name="connsiteX5" fmla="*/ 9851 w 10000"/>
                <a:gd name="connsiteY5" fmla="*/ 0 h 10000"/>
                <a:gd name="connsiteX6" fmla="*/ 10000 w 10000"/>
                <a:gd name="connsiteY6" fmla="*/ 10000 h 10000"/>
                <a:gd name="connsiteX7" fmla="*/ 7931 w 10000"/>
                <a:gd name="connsiteY7" fmla="*/ 10000 h 10000"/>
                <a:gd name="connsiteX8" fmla="*/ 7931 w 10000"/>
                <a:gd name="connsiteY8" fmla="*/ 5758 h 10000"/>
                <a:gd name="connsiteX9" fmla="*/ 1724 w 10000"/>
                <a:gd name="connsiteY9" fmla="*/ 5758 h 10000"/>
                <a:gd name="connsiteX10" fmla="*/ 1724 w 10000"/>
                <a:gd name="connsiteY10" fmla="*/ 10000 h 10000"/>
                <a:gd name="connsiteX11" fmla="*/ 0 w 10000"/>
                <a:gd name="connsiteY11" fmla="*/ 10000 h 10000"/>
                <a:gd name="connsiteX12" fmla="*/ 0 w 10000"/>
                <a:gd name="connsiteY12" fmla="*/ 0 h 10000"/>
                <a:gd name="connsiteX0" fmla="*/ 0 w 9857"/>
                <a:gd name="connsiteY0" fmla="*/ 0 h 10000"/>
                <a:gd name="connsiteX1" fmla="*/ 1724 w 9857"/>
                <a:gd name="connsiteY1" fmla="*/ 0 h 10000"/>
                <a:gd name="connsiteX2" fmla="*/ 1724 w 9857"/>
                <a:gd name="connsiteY2" fmla="*/ 4545 h 10000"/>
                <a:gd name="connsiteX3" fmla="*/ 7931 w 9857"/>
                <a:gd name="connsiteY3" fmla="*/ 4545 h 10000"/>
                <a:gd name="connsiteX4" fmla="*/ 7931 w 9857"/>
                <a:gd name="connsiteY4" fmla="*/ 0 h 10000"/>
                <a:gd name="connsiteX5" fmla="*/ 9851 w 9857"/>
                <a:gd name="connsiteY5" fmla="*/ 0 h 10000"/>
                <a:gd name="connsiteX6" fmla="*/ 9703 w 9857"/>
                <a:gd name="connsiteY6" fmla="*/ 10000 h 10000"/>
                <a:gd name="connsiteX7" fmla="*/ 7931 w 9857"/>
                <a:gd name="connsiteY7" fmla="*/ 10000 h 10000"/>
                <a:gd name="connsiteX8" fmla="*/ 7931 w 9857"/>
                <a:gd name="connsiteY8" fmla="*/ 5758 h 10000"/>
                <a:gd name="connsiteX9" fmla="*/ 1724 w 9857"/>
                <a:gd name="connsiteY9" fmla="*/ 5758 h 10000"/>
                <a:gd name="connsiteX10" fmla="*/ 1724 w 9857"/>
                <a:gd name="connsiteY10" fmla="*/ 10000 h 10000"/>
                <a:gd name="connsiteX11" fmla="*/ 0 w 9857"/>
                <a:gd name="connsiteY11" fmla="*/ 10000 h 10000"/>
                <a:gd name="connsiteX12" fmla="*/ 0 w 9857"/>
                <a:gd name="connsiteY12"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57" h="10000">
                  <a:moveTo>
                    <a:pt x="0" y="0"/>
                  </a:moveTo>
                  <a:lnTo>
                    <a:pt x="1724" y="0"/>
                  </a:lnTo>
                  <a:lnTo>
                    <a:pt x="1724" y="4545"/>
                  </a:lnTo>
                  <a:lnTo>
                    <a:pt x="7931" y="4545"/>
                  </a:lnTo>
                  <a:lnTo>
                    <a:pt x="7931" y="0"/>
                  </a:lnTo>
                  <a:lnTo>
                    <a:pt x="9851" y="0"/>
                  </a:lnTo>
                  <a:cubicBezTo>
                    <a:pt x="9901" y="3333"/>
                    <a:pt x="9653" y="6667"/>
                    <a:pt x="9703" y="10000"/>
                  </a:cubicBezTo>
                  <a:lnTo>
                    <a:pt x="7931" y="10000"/>
                  </a:lnTo>
                  <a:lnTo>
                    <a:pt x="7931" y="5758"/>
                  </a:lnTo>
                  <a:lnTo>
                    <a:pt x="1724" y="5758"/>
                  </a:lnTo>
                  <a:lnTo>
                    <a:pt x="1724" y="10000"/>
                  </a:lnTo>
                  <a:lnTo>
                    <a:pt x="0" y="10000"/>
                  </a:lnTo>
                  <a:lnTo>
                    <a:pt x="0" y="0"/>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41" name="Freeform 12"/>
            <p:cNvSpPr>
              <a:spLocks noEditPoints="1"/>
            </p:cNvSpPr>
            <p:nvPr userDrawn="1"/>
          </p:nvSpPr>
          <p:spPr bwMode="auto">
            <a:xfrm>
              <a:off x="3604" y="1764"/>
              <a:ext cx="35" cy="44"/>
            </a:xfrm>
            <a:custGeom>
              <a:avLst/>
              <a:gdLst>
                <a:gd name="T0" fmla="*/ 14 w 17"/>
                <a:gd name="T1" fmla="*/ 0 h 21"/>
                <a:gd name="T2" fmla="*/ 14 w 17"/>
                <a:gd name="T3" fmla="*/ 14 h 21"/>
                <a:gd name="T4" fmla="*/ 17 w 17"/>
                <a:gd name="T5" fmla="*/ 14 h 21"/>
                <a:gd name="T6" fmla="*/ 17 w 17"/>
                <a:gd name="T7" fmla="*/ 21 h 21"/>
                <a:gd name="T8" fmla="*/ 15 w 17"/>
                <a:gd name="T9" fmla="*/ 21 h 21"/>
                <a:gd name="T10" fmla="*/ 15 w 17"/>
                <a:gd name="T11" fmla="*/ 16 h 21"/>
                <a:gd name="T12" fmla="*/ 2 w 17"/>
                <a:gd name="T13" fmla="*/ 16 h 21"/>
                <a:gd name="T14" fmla="*/ 2 w 17"/>
                <a:gd name="T15" fmla="*/ 21 h 21"/>
                <a:gd name="T16" fmla="*/ 0 w 17"/>
                <a:gd name="T17" fmla="*/ 21 h 21"/>
                <a:gd name="T18" fmla="*/ 0 w 17"/>
                <a:gd name="T19" fmla="*/ 14 h 21"/>
                <a:gd name="T20" fmla="*/ 4 w 17"/>
                <a:gd name="T21" fmla="*/ 8 h 21"/>
                <a:gd name="T22" fmla="*/ 4 w 17"/>
                <a:gd name="T23" fmla="*/ 0 h 21"/>
                <a:gd name="T24" fmla="*/ 14 w 17"/>
                <a:gd name="T25" fmla="*/ 0 h 21"/>
                <a:gd name="T26" fmla="*/ 12 w 17"/>
                <a:gd name="T27" fmla="*/ 2 h 21"/>
                <a:gd name="T28" fmla="*/ 6 w 17"/>
                <a:gd name="T29" fmla="*/ 2 h 21"/>
                <a:gd name="T30" fmla="*/ 6 w 17"/>
                <a:gd name="T31" fmla="*/ 9 h 21"/>
                <a:gd name="T32" fmla="*/ 4 w 17"/>
                <a:gd name="T33" fmla="*/ 14 h 21"/>
                <a:gd name="T34" fmla="*/ 12 w 17"/>
                <a:gd name="T35" fmla="*/ 14 h 21"/>
                <a:gd name="T36" fmla="*/ 12 w 1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1">
                  <a:moveTo>
                    <a:pt x="14" y="0"/>
                  </a:moveTo>
                  <a:cubicBezTo>
                    <a:pt x="14" y="14"/>
                    <a:pt x="14" y="14"/>
                    <a:pt x="14" y="14"/>
                  </a:cubicBezTo>
                  <a:cubicBezTo>
                    <a:pt x="17" y="14"/>
                    <a:pt x="17" y="14"/>
                    <a:pt x="17" y="14"/>
                  </a:cubicBezTo>
                  <a:cubicBezTo>
                    <a:pt x="17" y="21"/>
                    <a:pt x="17" y="21"/>
                    <a:pt x="17" y="21"/>
                  </a:cubicBezTo>
                  <a:cubicBezTo>
                    <a:pt x="15" y="21"/>
                    <a:pt x="15" y="21"/>
                    <a:pt x="15" y="21"/>
                  </a:cubicBezTo>
                  <a:cubicBezTo>
                    <a:pt x="15" y="16"/>
                    <a:pt x="15" y="16"/>
                    <a:pt x="15" y="16"/>
                  </a:cubicBezTo>
                  <a:cubicBezTo>
                    <a:pt x="2" y="16"/>
                    <a:pt x="2" y="16"/>
                    <a:pt x="2" y="16"/>
                  </a:cubicBezTo>
                  <a:cubicBezTo>
                    <a:pt x="2" y="21"/>
                    <a:pt x="2" y="21"/>
                    <a:pt x="2" y="21"/>
                  </a:cubicBezTo>
                  <a:cubicBezTo>
                    <a:pt x="0" y="21"/>
                    <a:pt x="0" y="21"/>
                    <a:pt x="0" y="21"/>
                  </a:cubicBezTo>
                  <a:cubicBezTo>
                    <a:pt x="0" y="14"/>
                    <a:pt x="0" y="14"/>
                    <a:pt x="0" y="14"/>
                  </a:cubicBezTo>
                  <a:cubicBezTo>
                    <a:pt x="3" y="14"/>
                    <a:pt x="4" y="11"/>
                    <a:pt x="4" y="8"/>
                  </a:cubicBezTo>
                  <a:cubicBezTo>
                    <a:pt x="4" y="0"/>
                    <a:pt x="4" y="0"/>
                    <a:pt x="4" y="0"/>
                  </a:cubicBezTo>
                  <a:lnTo>
                    <a:pt x="14" y="0"/>
                  </a:lnTo>
                  <a:close/>
                  <a:moveTo>
                    <a:pt x="12" y="2"/>
                  </a:moveTo>
                  <a:cubicBezTo>
                    <a:pt x="6" y="2"/>
                    <a:pt x="6" y="2"/>
                    <a:pt x="6" y="2"/>
                  </a:cubicBezTo>
                  <a:cubicBezTo>
                    <a:pt x="6" y="9"/>
                    <a:pt x="6" y="9"/>
                    <a:pt x="6" y="9"/>
                  </a:cubicBezTo>
                  <a:cubicBezTo>
                    <a:pt x="6" y="12"/>
                    <a:pt x="5" y="13"/>
                    <a:pt x="4" y="14"/>
                  </a:cubicBezTo>
                  <a:cubicBezTo>
                    <a:pt x="12" y="14"/>
                    <a:pt x="12" y="14"/>
                    <a:pt x="12" y="14"/>
                  </a:cubicBezTo>
                  <a:lnTo>
                    <a:pt x="12" y="2"/>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42" name="Freeform 13"/>
            <p:cNvSpPr>
              <a:spLocks noEditPoints="1"/>
            </p:cNvSpPr>
            <p:nvPr userDrawn="1"/>
          </p:nvSpPr>
          <p:spPr bwMode="auto">
            <a:xfrm>
              <a:off x="3643" y="1762"/>
              <a:ext cx="35" cy="37"/>
            </a:xfrm>
            <a:custGeom>
              <a:avLst/>
              <a:gdLst>
                <a:gd name="T0" fmla="*/ 17 w 17"/>
                <a:gd name="T1" fmla="*/ 13 h 18"/>
                <a:gd name="T2" fmla="*/ 9 w 17"/>
                <a:gd name="T3" fmla="*/ 18 h 18"/>
                <a:gd name="T4" fmla="*/ 0 w 17"/>
                <a:gd name="T5" fmla="*/ 9 h 18"/>
                <a:gd name="T6" fmla="*/ 9 w 17"/>
                <a:gd name="T7" fmla="*/ 0 h 18"/>
                <a:gd name="T8" fmla="*/ 17 w 17"/>
                <a:gd name="T9" fmla="*/ 8 h 18"/>
                <a:gd name="T10" fmla="*/ 17 w 17"/>
                <a:gd name="T11" fmla="*/ 9 h 18"/>
                <a:gd name="T12" fmla="*/ 3 w 17"/>
                <a:gd name="T13" fmla="*/ 9 h 18"/>
                <a:gd name="T14" fmla="*/ 9 w 17"/>
                <a:gd name="T15" fmla="*/ 16 h 18"/>
                <a:gd name="T16" fmla="*/ 15 w 17"/>
                <a:gd name="T17" fmla="*/ 12 h 18"/>
                <a:gd name="T18" fmla="*/ 17 w 17"/>
                <a:gd name="T19" fmla="*/ 13 h 18"/>
                <a:gd name="T20" fmla="*/ 14 w 17"/>
                <a:gd name="T21" fmla="*/ 7 h 18"/>
                <a:gd name="T22" fmla="*/ 9 w 17"/>
                <a:gd name="T23" fmla="*/ 2 h 18"/>
                <a:gd name="T24" fmla="*/ 3 w 17"/>
                <a:gd name="T25" fmla="*/ 7 h 18"/>
                <a:gd name="T26" fmla="*/ 14 w 17"/>
                <a:gd name="T2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8">
                  <a:moveTo>
                    <a:pt x="17" y="13"/>
                  </a:moveTo>
                  <a:cubicBezTo>
                    <a:pt x="15" y="16"/>
                    <a:pt x="13" y="18"/>
                    <a:pt x="9" y="18"/>
                  </a:cubicBezTo>
                  <a:cubicBezTo>
                    <a:pt x="3" y="18"/>
                    <a:pt x="0" y="14"/>
                    <a:pt x="0" y="9"/>
                  </a:cubicBezTo>
                  <a:cubicBezTo>
                    <a:pt x="0" y="4"/>
                    <a:pt x="3" y="0"/>
                    <a:pt x="9" y="0"/>
                  </a:cubicBezTo>
                  <a:cubicBezTo>
                    <a:pt x="15" y="0"/>
                    <a:pt x="17" y="5"/>
                    <a:pt x="17" y="8"/>
                  </a:cubicBezTo>
                  <a:cubicBezTo>
                    <a:pt x="17" y="9"/>
                    <a:pt x="17" y="9"/>
                    <a:pt x="17" y="9"/>
                  </a:cubicBezTo>
                  <a:cubicBezTo>
                    <a:pt x="3" y="9"/>
                    <a:pt x="3" y="9"/>
                    <a:pt x="3" y="9"/>
                  </a:cubicBezTo>
                  <a:cubicBezTo>
                    <a:pt x="3" y="12"/>
                    <a:pt x="5" y="16"/>
                    <a:pt x="9" y="16"/>
                  </a:cubicBezTo>
                  <a:cubicBezTo>
                    <a:pt x="10" y="16"/>
                    <a:pt x="13" y="16"/>
                    <a:pt x="15" y="12"/>
                  </a:cubicBezTo>
                  <a:lnTo>
                    <a:pt x="17" y="13"/>
                  </a:lnTo>
                  <a:close/>
                  <a:moveTo>
                    <a:pt x="14" y="7"/>
                  </a:moveTo>
                  <a:cubicBezTo>
                    <a:pt x="14" y="5"/>
                    <a:pt x="12" y="2"/>
                    <a:pt x="9" y="2"/>
                  </a:cubicBezTo>
                  <a:cubicBezTo>
                    <a:pt x="6" y="2"/>
                    <a:pt x="3" y="4"/>
                    <a:pt x="3" y="7"/>
                  </a:cubicBezTo>
                  <a:lnTo>
                    <a:pt x="14" y="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sp>
          <p:nvSpPr>
            <p:cNvPr id="43" name="Freeform 14"/>
            <p:cNvSpPr>
              <a:spLocks noEditPoints="1"/>
            </p:cNvSpPr>
            <p:nvPr userDrawn="1"/>
          </p:nvSpPr>
          <p:spPr bwMode="auto">
            <a:xfrm>
              <a:off x="3686" y="1762"/>
              <a:ext cx="36" cy="52"/>
            </a:xfrm>
            <a:custGeom>
              <a:avLst/>
              <a:gdLst>
                <a:gd name="T0" fmla="*/ 2 w 17"/>
                <a:gd name="T1" fmla="*/ 1 h 25"/>
                <a:gd name="T2" fmla="*/ 2 w 17"/>
                <a:gd name="T3" fmla="*/ 4 h 25"/>
                <a:gd name="T4" fmla="*/ 8 w 17"/>
                <a:gd name="T5" fmla="*/ 0 h 25"/>
                <a:gd name="T6" fmla="*/ 17 w 17"/>
                <a:gd name="T7" fmla="*/ 9 h 25"/>
                <a:gd name="T8" fmla="*/ 9 w 17"/>
                <a:gd name="T9" fmla="*/ 18 h 25"/>
                <a:gd name="T10" fmla="*/ 2 w 17"/>
                <a:gd name="T11" fmla="*/ 15 h 25"/>
                <a:gd name="T12" fmla="*/ 2 w 17"/>
                <a:gd name="T13" fmla="*/ 25 h 25"/>
                <a:gd name="T14" fmla="*/ 0 w 17"/>
                <a:gd name="T15" fmla="*/ 25 h 25"/>
                <a:gd name="T16" fmla="*/ 0 w 17"/>
                <a:gd name="T17" fmla="*/ 1 h 25"/>
                <a:gd name="T18" fmla="*/ 2 w 17"/>
                <a:gd name="T19" fmla="*/ 1 h 25"/>
                <a:gd name="T20" fmla="*/ 15 w 17"/>
                <a:gd name="T21" fmla="*/ 9 h 25"/>
                <a:gd name="T22" fmla="*/ 8 w 17"/>
                <a:gd name="T23" fmla="*/ 2 h 25"/>
                <a:gd name="T24" fmla="*/ 2 w 17"/>
                <a:gd name="T25" fmla="*/ 9 h 25"/>
                <a:gd name="T26" fmla="*/ 9 w 17"/>
                <a:gd name="T27" fmla="*/ 16 h 25"/>
                <a:gd name="T28" fmla="*/ 15 w 17"/>
                <a:gd name="T29"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25">
                  <a:moveTo>
                    <a:pt x="2" y="1"/>
                  </a:moveTo>
                  <a:cubicBezTo>
                    <a:pt x="2" y="4"/>
                    <a:pt x="2" y="4"/>
                    <a:pt x="2" y="4"/>
                  </a:cubicBezTo>
                  <a:cubicBezTo>
                    <a:pt x="3" y="2"/>
                    <a:pt x="5" y="0"/>
                    <a:pt x="8" y="0"/>
                  </a:cubicBezTo>
                  <a:cubicBezTo>
                    <a:pt x="14" y="0"/>
                    <a:pt x="17" y="4"/>
                    <a:pt x="17" y="9"/>
                  </a:cubicBezTo>
                  <a:cubicBezTo>
                    <a:pt x="17" y="14"/>
                    <a:pt x="14" y="18"/>
                    <a:pt x="9" y="18"/>
                  </a:cubicBezTo>
                  <a:cubicBezTo>
                    <a:pt x="5" y="18"/>
                    <a:pt x="3" y="16"/>
                    <a:pt x="2" y="15"/>
                  </a:cubicBezTo>
                  <a:cubicBezTo>
                    <a:pt x="2" y="25"/>
                    <a:pt x="2" y="25"/>
                    <a:pt x="2" y="25"/>
                  </a:cubicBezTo>
                  <a:cubicBezTo>
                    <a:pt x="0" y="25"/>
                    <a:pt x="0" y="25"/>
                    <a:pt x="0" y="25"/>
                  </a:cubicBezTo>
                  <a:cubicBezTo>
                    <a:pt x="0" y="1"/>
                    <a:pt x="0" y="1"/>
                    <a:pt x="0" y="1"/>
                  </a:cubicBezTo>
                  <a:lnTo>
                    <a:pt x="2" y="1"/>
                  </a:lnTo>
                  <a:close/>
                  <a:moveTo>
                    <a:pt x="15" y="9"/>
                  </a:moveTo>
                  <a:cubicBezTo>
                    <a:pt x="15" y="6"/>
                    <a:pt x="13" y="2"/>
                    <a:pt x="8" y="2"/>
                  </a:cubicBezTo>
                  <a:cubicBezTo>
                    <a:pt x="5" y="2"/>
                    <a:pt x="2" y="5"/>
                    <a:pt x="2" y="9"/>
                  </a:cubicBezTo>
                  <a:cubicBezTo>
                    <a:pt x="2" y="14"/>
                    <a:pt x="5" y="16"/>
                    <a:pt x="9" y="16"/>
                  </a:cubicBezTo>
                  <a:cubicBezTo>
                    <a:pt x="12" y="16"/>
                    <a:pt x="15" y="13"/>
                    <a:pt x="15" y="9"/>
                  </a:cubicBez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solidFill>
                  <a:srgbClr val="444444"/>
                </a:solidFill>
                <a:latin typeface="Segoe UI" panose="020B0502040204020203" pitchFamily="34" charset="0"/>
              </a:endParaRPr>
            </a:p>
          </p:txBody>
        </p:sp>
      </p:grpSp>
      <p:sp>
        <p:nvSpPr>
          <p:cNvPr id="30" name="Текст 3"/>
          <p:cNvSpPr>
            <a:spLocks noGrp="1"/>
          </p:cNvSpPr>
          <p:nvPr>
            <p:ph type="body" sz="quarter" idx="10"/>
          </p:nvPr>
        </p:nvSpPr>
        <p:spPr>
          <a:xfrm>
            <a:off x="360363" y="1082675"/>
            <a:ext cx="11469687" cy="923925"/>
          </a:xfrm>
        </p:spPr>
        <p:txBody>
          <a:bodyPr lIns="0" tIns="0" rIns="0" bIns="0" anchor="t">
            <a:noAutofit/>
          </a:bodyPr>
          <a:lstStyle>
            <a:lvl1pPr>
              <a:defRPr lang="ru-RU" sz="1800" smtClean="0">
                <a:solidFill>
                  <a:srgbClr val="444444"/>
                </a:solidFill>
                <a:cs typeface="Segoe UI" panose="020B0502040204020203" pitchFamily="34" charset="0"/>
              </a:defRPr>
            </a:lvl1pPr>
            <a:lvl2pPr>
              <a:defRPr lang="ru-RU" sz="1800" smtClean="0">
                <a:latin typeface="+mn-lt"/>
              </a:defRPr>
            </a:lvl2pPr>
            <a:lvl3pPr>
              <a:defRPr lang="ru-RU" sz="1800" smtClean="0">
                <a:latin typeface="+mn-lt"/>
              </a:defRPr>
            </a:lvl3pPr>
            <a:lvl4pPr>
              <a:defRPr lang="ru-RU" sz="1800" smtClean="0">
                <a:latin typeface="+mn-lt"/>
              </a:defRPr>
            </a:lvl4pPr>
            <a:lvl5pPr>
              <a:defRPr lang="ru-RU" sz="1800">
                <a:latin typeface="+mn-lt"/>
              </a:defRPr>
            </a:lvl5pPr>
          </a:lstStyle>
          <a:p>
            <a:pPr lvl="0" algn="ctr" defTabSz="449171" fontAlgn="base">
              <a:spcBef>
                <a:spcPct val="0"/>
              </a:spcBef>
              <a:spcAft>
                <a:spcPct val="0"/>
              </a:spcAft>
              <a:buClr>
                <a:srgbClr val="000000"/>
              </a:buClr>
              <a:buSzPct val="100000"/>
            </a:pPr>
            <a:r>
              <a:rPr lang="ru-RU" dirty="0"/>
              <a:t>Образец текста</a:t>
            </a:r>
          </a:p>
        </p:txBody>
      </p:sp>
    </p:spTree>
    <p:extLst>
      <p:ext uri="{BB962C8B-B14F-4D97-AF65-F5344CB8AC3E}">
        <p14:creationId xmlns:p14="http://schemas.microsoft.com/office/powerpoint/2010/main" val="2798318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7979" y="0"/>
            <a:ext cx="8270696" cy="694951"/>
          </a:xfrm>
        </p:spPr>
        <p:txBody>
          <a:bodyPr/>
          <a:lstStyle>
            <a:lvl1pPr>
              <a:defRPr/>
            </a:lvl1pPr>
          </a:lstStyle>
          <a:p>
            <a:r>
              <a:rPr lang="ru-RU" dirty="0"/>
              <a:t>Образец заголовка</a:t>
            </a:r>
          </a:p>
        </p:txBody>
      </p:sp>
      <p:sp>
        <p:nvSpPr>
          <p:cNvPr id="3" name="Объект 2"/>
          <p:cNvSpPr>
            <a:spLocks noGrp="1"/>
          </p:cNvSpPr>
          <p:nvPr>
            <p:ph idx="1"/>
          </p:nvPr>
        </p:nvSpPr>
        <p:spPr>
          <a:xfrm>
            <a:off x="360363" y="1082675"/>
            <a:ext cx="11469687" cy="5232400"/>
          </a:xfrm>
        </p:spPr>
        <p:txBody>
          <a:bodyPr/>
          <a:lstStyle>
            <a:lvl1pPr>
              <a:defRPr>
                <a:solidFill>
                  <a:schemeClr val="tx1"/>
                </a:solidFill>
                <a:latin typeface="Segoe UI" panose="020B0502040204020203" pitchFamily="34" charset="0"/>
              </a:defRPr>
            </a:lvl1pPr>
            <a:lvl2pPr>
              <a:buClr>
                <a:schemeClr val="accent1"/>
              </a:buClr>
              <a:defRPr>
                <a:solidFill>
                  <a:schemeClr val="tx1"/>
                </a:solidFill>
                <a:latin typeface="Segoe UI" panose="020B0502040204020203" pitchFamily="34" charset="0"/>
              </a:defRPr>
            </a:lvl2pPr>
            <a:lvl3pPr>
              <a:buClr>
                <a:schemeClr val="accent1"/>
              </a:buClr>
              <a:defRPr>
                <a:solidFill>
                  <a:schemeClr val="tx1"/>
                </a:solidFill>
                <a:latin typeface="Segoe UI" panose="020B0502040204020203" pitchFamily="34" charset="0"/>
              </a:defRPr>
            </a:lvl3pPr>
            <a:lvl4pPr>
              <a:buClr>
                <a:schemeClr val="accent1"/>
              </a:buClr>
              <a:defRPr>
                <a:solidFill>
                  <a:schemeClr val="tx1"/>
                </a:solidFill>
                <a:latin typeface="Segoe UI" panose="020B0502040204020203" pitchFamily="34" charset="0"/>
              </a:defRPr>
            </a:lvl4pPr>
            <a:lvl5pPr>
              <a:buClr>
                <a:schemeClr val="accent1"/>
              </a:buClr>
              <a:defRPr>
                <a:solidFill>
                  <a:schemeClr val="tx1"/>
                </a:solidFill>
                <a:latin typeface="Segoe UI" panose="020B0502040204020203"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Нижний колонтитул 4"/>
          <p:cNvSpPr>
            <a:spLocks noGrp="1"/>
          </p:cNvSpPr>
          <p:nvPr>
            <p:ph type="ftr" sz="quarter" idx="11"/>
          </p:nvPr>
        </p:nvSpPr>
        <p:spPr/>
        <p:txBody>
          <a:bodyPr/>
          <a:lstStyle>
            <a:lvl1pPr>
              <a:defRPr>
                <a:latin typeface="Segoe UI" panose="020B0502040204020203" pitchFamily="34" charset="0"/>
              </a:defRPr>
            </a:lvl1pPr>
          </a:lstStyle>
          <a:p>
            <a:endParaRPr lang="ru-RU" dirty="0">
              <a:solidFill>
                <a:srgbClr val="444444">
                  <a:lumMod val="60000"/>
                  <a:lumOff val="40000"/>
                </a:srgbClr>
              </a:solidFill>
            </a:endParaRPr>
          </a:p>
        </p:txBody>
      </p:sp>
      <p:sp>
        <p:nvSpPr>
          <p:cNvPr id="6" name="Номер слайда 5"/>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solidFill>
                  <a:srgbClr val="444444">
                    <a:lumMod val="60000"/>
                    <a:lumOff val="40000"/>
                  </a:srgbClr>
                </a:solidFill>
              </a:rPr>
              <a:pPr/>
              <a:t>‹#›</a:t>
            </a:fld>
            <a:endParaRPr lang="ru-RU" dirty="0">
              <a:solidFill>
                <a:srgbClr val="444444">
                  <a:lumMod val="60000"/>
                  <a:lumOff val="40000"/>
                </a:srgbClr>
              </a:solidFill>
            </a:endParaRPr>
          </a:p>
        </p:txBody>
      </p:sp>
    </p:spTree>
    <p:extLst>
      <p:ext uri="{BB962C8B-B14F-4D97-AF65-F5344CB8AC3E}">
        <p14:creationId xmlns:p14="http://schemas.microsoft.com/office/powerpoint/2010/main" val="1183126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dirty="0"/>
              <a:t>Образец заголовка</a:t>
            </a:r>
          </a:p>
        </p:txBody>
      </p:sp>
      <p:sp>
        <p:nvSpPr>
          <p:cNvPr id="3" name="Объект 2"/>
          <p:cNvSpPr>
            <a:spLocks noGrp="1"/>
          </p:cNvSpPr>
          <p:nvPr>
            <p:ph sz="half" idx="1"/>
          </p:nvPr>
        </p:nvSpPr>
        <p:spPr>
          <a:xfrm>
            <a:off x="360364" y="1082675"/>
            <a:ext cx="5549899" cy="5232400"/>
          </a:xfrm>
        </p:spPr>
        <p:txBody>
          <a:bodyPr/>
          <a:lstStyle>
            <a:lvl1pPr>
              <a:defRPr>
                <a:latin typeface="Segoe UI" panose="020B0502040204020203" pitchFamily="34" charset="0"/>
              </a:defRPr>
            </a:lvl1pPr>
            <a:lvl2pPr>
              <a:defRPr>
                <a:latin typeface="Segoe UI" panose="020B0502040204020203" pitchFamily="34" charset="0"/>
              </a:defRPr>
            </a:lvl2pPr>
            <a:lvl3pPr>
              <a:defRPr>
                <a:latin typeface="Segoe UI" panose="020B0502040204020203" pitchFamily="34" charset="0"/>
              </a:defRPr>
            </a:lvl3pPr>
            <a:lvl4pPr>
              <a:defRPr>
                <a:latin typeface="Segoe UI" panose="020B0502040204020203" pitchFamily="34" charset="0"/>
              </a:defRPr>
            </a:lvl4pPr>
            <a:lvl5pPr>
              <a:defRPr>
                <a:latin typeface="Segoe UI" panose="020B0502040204020203"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Объект 3"/>
          <p:cNvSpPr>
            <a:spLocks noGrp="1"/>
          </p:cNvSpPr>
          <p:nvPr>
            <p:ph sz="half" idx="2"/>
          </p:nvPr>
        </p:nvSpPr>
        <p:spPr>
          <a:xfrm>
            <a:off x="6276974" y="1082675"/>
            <a:ext cx="5553075" cy="5232400"/>
          </a:xfrm>
        </p:spPr>
        <p:txBody>
          <a:bodyPr/>
          <a:lstStyle>
            <a:lvl1pPr>
              <a:defRPr>
                <a:latin typeface="Segoe UI" panose="020B0502040204020203" pitchFamily="34" charset="0"/>
              </a:defRPr>
            </a:lvl1pPr>
            <a:lvl2pPr>
              <a:defRPr>
                <a:latin typeface="Segoe UI" panose="020B0502040204020203" pitchFamily="34" charset="0"/>
              </a:defRPr>
            </a:lvl2pPr>
            <a:lvl3pPr>
              <a:defRPr>
                <a:latin typeface="Segoe UI" panose="020B0502040204020203" pitchFamily="34" charset="0"/>
              </a:defRPr>
            </a:lvl3pPr>
            <a:lvl4pPr>
              <a:defRPr>
                <a:latin typeface="Segoe UI" panose="020B0502040204020203" pitchFamily="34" charset="0"/>
              </a:defRPr>
            </a:lvl4pPr>
            <a:lvl5pPr>
              <a:defRPr>
                <a:latin typeface="Segoe UI" panose="020B0502040204020203"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6" name="Нижний колонтитул 5"/>
          <p:cNvSpPr>
            <a:spLocks noGrp="1"/>
          </p:cNvSpPr>
          <p:nvPr>
            <p:ph type="ftr" sz="quarter" idx="11"/>
          </p:nvPr>
        </p:nvSpPr>
        <p:spPr/>
        <p:txBody>
          <a:bodyPr/>
          <a:lstStyle>
            <a:lvl1pPr>
              <a:defRPr>
                <a:latin typeface="Segoe UI" panose="020B0502040204020203" pitchFamily="34" charset="0"/>
              </a:defRPr>
            </a:lvl1pPr>
          </a:lstStyle>
          <a:p>
            <a:endParaRPr lang="ru-RU" dirty="0">
              <a:solidFill>
                <a:srgbClr val="444444">
                  <a:lumMod val="60000"/>
                  <a:lumOff val="40000"/>
                </a:srgbClr>
              </a:solidFill>
            </a:endParaRPr>
          </a:p>
        </p:txBody>
      </p:sp>
      <p:sp>
        <p:nvSpPr>
          <p:cNvPr id="7" name="Номер слайда 6"/>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solidFill>
                  <a:srgbClr val="444444">
                    <a:lumMod val="60000"/>
                    <a:lumOff val="40000"/>
                  </a:srgbClr>
                </a:solidFill>
              </a:rPr>
              <a:pPr/>
              <a:t>‹#›</a:t>
            </a:fld>
            <a:endParaRPr lang="ru-RU" dirty="0">
              <a:solidFill>
                <a:srgbClr val="444444">
                  <a:lumMod val="60000"/>
                  <a:lumOff val="40000"/>
                </a:srgbClr>
              </a:solidFill>
            </a:endParaRPr>
          </a:p>
        </p:txBody>
      </p:sp>
    </p:spTree>
    <p:extLst>
      <p:ext uri="{BB962C8B-B14F-4D97-AF65-F5344CB8AC3E}">
        <p14:creationId xmlns:p14="http://schemas.microsoft.com/office/powerpoint/2010/main" val="10749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54200" y="1"/>
            <a:ext cx="8166100" cy="698499"/>
          </a:xfrm>
        </p:spPr>
        <p:txBody>
          <a:bodyPr/>
          <a:lstStyle>
            <a:lvl1pPr>
              <a:defRPr/>
            </a:lvl1pPr>
          </a:lstStyle>
          <a:p>
            <a:r>
              <a:rPr lang="ru-RU" dirty="0"/>
              <a:t>Образец заголовка</a:t>
            </a:r>
          </a:p>
        </p:txBody>
      </p:sp>
      <p:sp>
        <p:nvSpPr>
          <p:cNvPr id="3" name="Текст 2"/>
          <p:cNvSpPr>
            <a:spLocks noGrp="1"/>
          </p:cNvSpPr>
          <p:nvPr>
            <p:ph type="body" idx="1"/>
          </p:nvPr>
        </p:nvSpPr>
        <p:spPr>
          <a:xfrm>
            <a:off x="360364" y="1082675"/>
            <a:ext cx="5549899" cy="349250"/>
          </a:xfrm>
        </p:spPr>
        <p:txBody>
          <a:bodyPr anchor="b"/>
          <a:lstStyle>
            <a:lvl1pPr marL="0" indent="0">
              <a:buNone/>
              <a:defRPr sz="2400" b="1">
                <a:latin typeface="Segoe UI"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a:t>Образец текста</a:t>
            </a:r>
          </a:p>
        </p:txBody>
      </p:sp>
      <p:sp>
        <p:nvSpPr>
          <p:cNvPr id="4" name="Объект 3"/>
          <p:cNvSpPr>
            <a:spLocks noGrp="1"/>
          </p:cNvSpPr>
          <p:nvPr>
            <p:ph sz="half" idx="2"/>
          </p:nvPr>
        </p:nvSpPr>
        <p:spPr>
          <a:xfrm>
            <a:off x="360364" y="1816099"/>
            <a:ext cx="5549899" cy="4498975"/>
          </a:xfrm>
        </p:spPr>
        <p:txBody>
          <a:bodyPr/>
          <a:lstStyle>
            <a:lvl1pPr>
              <a:defRPr>
                <a:latin typeface="Segoe UI" panose="020B0502040204020203" pitchFamily="34" charset="0"/>
              </a:defRPr>
            </a:lvl1pPr>
            <a:lvl2pPr>
              <a:defRPr>
                <a:latin typeface="Segoe UI" panose="020B0502040204020203" pitchFamily="34" charset="0"/>
              </a:defRPr>
            </a:lvl2pPr>
            <a:lvl3pPr>
              <a:defRPr>
                <a:latin typeface="Segoe UI" panose="020B0502040204020203" pitchFamily="34" charset="0"/>
              </a:defRPr>
            </a:lvl3pPr>
            <a:lvl4pPr>
              <a:defRPr>
                <a:latin typeface="Segoe UI" panose="020B0502040204020203" pitchFamily="34" charset="0"/>
              </a:defRPr>
            </a:lvl4pPr>
            <a:lvl5pPr>
              <a:defRPr>
                <a:latin typeface="Segoe UI" panose="020B0502040204020203"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Текст 4"/>
          <p:cNvSpPr>
            <a:spLocks noGrp="1"/>
          </p:cNvSpPr>
          <p:nvPr>
            <p:ph type="body" sz="quarter" idx="3"/>
          </p:nvPr>
        </p:nvSpPr>
        <p:spPr>
          <a:xfrm>
            <a:off x="6276974" y="1082675"/>
            <a:ext cx="5553075" cy="349250"/>
          </a:xfrm>
        </p:spPr>
        <p:txBody>
          <a:bodyPr anchor="b"/>
          <a:lstStyle>
            <a:lvl1pPr marL="0" indent="0">
              <a:buNone/>
              <a:defRPr sz="2400" b="1">
                <a:latin typeface="Segoe UI"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a:t>Образец текста</a:t>
            </a:r>
          </a:p>
        </p:txBody>
      </p:sp>
      <p:sp>
        <p:nvSpPr>
          <p:cNvPr id="6" name="Объект 5"/>
          <p:cNvSpPr>
            <a:spLocks noGrp="1"/>
          </p:cNvSpPr>
          <p:nvPr>
            <p:ph sz="quarter" idx="4"/>
          </p:nvPr>
        </p:nvSpPr>
        <p:spPr>
          <a:xfrm>
            <a:off x="6276974" y="1816099"/>
            <a:ext cx="5553075" cy="4498975"/>
          </a:xfrm>
        </p:spPr>
        <p:txBody>
          <a:bodyPr/>
          <a:lstStyle>
            <a:lvl1pPr>
              <a:defRPr>
                <a:latin typeface="Segoe UI" panose="020B0502040204020203" pitchFamily="34" charset="0"/>
              </a:defRPr>
            </a:lvl1pPr>
            <a:lvl2pPr>
              <a:defRPr>
                <a:latin typeface="Segoe UI" panose="020B0502040204020203" pitchFamily="34" charset="0"/>
              </a:defRPr>
            </a:lvl2pPr>
            <a:lvl3pPr>
              <a:defRPr>
                <a:latin typeface="Segoe UI" panose="020B0502040204020203" pitchFamily="34" charset="0"/>
              </a:defRPr>
            </a:lvl3pPr>
            <a:lvl4pPr>
              <a:defRPr>
                <a:latin typeface="Segoe UI" panose="020B0502040204020203" pitchFamily="34" charset="0"/>
              </a:defRPr>
            </a:lvl4pPr>
            <a:lvl5pPr>
              <a:defRPr>
                <a:latin typeface="Segoe UI" panose="020B0502040204020203"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8" name="Нижний колонтитул 7"/>
          <p:cNvSpPr>
            <a:spLocks noGrp="1"/>
          </p:cNvSpPr>
          <p:nvPr>
            <p:ph type="ftr" sz="quarter" idx="11"/>
          </p:nvPr>
        </p:nvSpPr>
        <p:spPr/>
        <p:txBody>
          <a:bodyPr/>
          <a:lstStyle>
            <a:lvl1pPr>
              <a:defRPr>
                <a:latin typeface="Segoe UI" panose="020B0502040204020203" pitchFamily="34" charset="0"/>
              </a:defRPr>
            </a:lvl1pPr>
          </a:lstStyle>
          <a:p>
            <a:endParaRPr lang="ru-RU" dirty="0">
              <a:solidFill>
                <a:srgbClr val="444444">
                  <a:lumMod val="60000"/>
                  <a:lumOff val="40000"/>
                </a:srgbClr>
              </a:solidFill>
            </a:endParaRPr>
          </a:p>
        </p:txBody>
      </p:sp>
      <p:sp>
        <p:nvSpPr>
          <p:cNvPr id="9" name="Номер слайда 8"/>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solidFill>
                  <a:srgbClr val="444444">
                    <a:lumMod val="60000"/>
                    <a:lumOff val="40000"/>
                  </a:srgbClr>
                </a:solidFill>
              </a:rPr>
              <a:pPr/>
              <a:t>‹#›</a:t>
            </a:fld>
            <a:endParaRPr lang="ru-RU" dirty="0">
              <a:solidFill>
                <a:srgbClr val="444444">
                  <a:lumMod val="60000"/>
                  <a:lumOff val="40000"/>
                </a:srgbClr>
              </a:solidFill>
            </a:endParaRPr>
          </a:p>
        </p:txBody>
      </p:sp>
    </p:spTree>
    <p:extLst>
      <p:ext uri="{BB962C8B-B14F-4D97-AF65-F5344CB8AC3E}">
        <p14:creationId xmlns:p14="http://schemas.microsoft.com/office/powerpoint/2010/main" val="31700713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3" name="Нижний колонтитул 2"/>
          <p:cNvSpPr>
            <a:spLocks noGrp="1"/>
          </p:cNvSpPr>
          <p:nvPr>
            <p:ph type="ftr" sz="quarter" idx="11"/>
          </p:nvPr>
        </p:nvSpPr>
        <p:spPr/>
        <p:txBody>
          <a:bodyPr/>
          <a:lstStyle>
            <a:lvl1pPr>
              <a:defRPr>
                <a:latin typeface="Segoe UI" panose="020B0502040204020203" pitchFamily="34" charset="0"/>
              </a:defRPr>
            </a:lvl1pPr>
          </a:lstStyle>
          <a:p>
            <a:endParaRPr lang="ru-RU" dirty="0">
              <a:solidFill>
                <a:srgbClr val="444444">
                  <a:lumMod val="60000"/>
                  <a:lumOff val="40000"/>
                </a:srgbClr>
              </a:solidFill>
            </a:endParaRPr>
          </a:p>
        </p:txBody>
      </p:sp>
      <p:sp>
        <p:nvSpPr>
          <p:cNvPr id="4" name="Номер слайда 3"/>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solidFill>
                  <a:srgbClr val="444444">
                    <a:lumMod val="60000"/>
                    <a:lumOff val="40000"/>
                  </a:srgbClr>
                </a:solidFill>
              </a:rPr>
              <a:pPr/>
              <a:t>‹#›</a:t>
            </a:fld>
            <a:endParaRPr lang="ru-RU" dirty="0">
              <a:solidFill>
                <a:srgbClr val="444444">
                  <a:lumMod val="60000"/>
                  <a:lumOff val="40000"/>
                </a:srgbClr>
              </a:solidFill>
            </a:endParaRPr>
          </a:p>
        </p:txBody>
      </p:sp>
    </p:spTree>
    <p:extLst>
      <p:ext uri="{BB962C8B-B14F-4D97-AF65-F5344CB8AC3E}">
        <p14:creationId xmlns:p14="http://schemas.microsoft.com/office/powerpoint/2010/main" val="38118795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15" name="Рисунок 14"/>
          <p:cNvPicPr>
            <a:picLocks noChangeAspect="1"/>
          </p:cNvPicPr>
          <p:nvPr userDrawn="1"/>
        </p:nvPicPr>
        <p:blipFill rotWithShape="1">
          <a:blip r:embed="rId2" cstate="print">
            <a:extLst>
              <a:ext uri="{28A0092B-C50C-407E-A947-70E740481C1C}">
                <a14:useLocalDpi xmlns:a14="http://schemas.microsoft.com/office/drawing/2010/main" val="0"/>
              </a:ext>
            </a:extLst>
          </a:blip>
          <a:srcRect l="14301" t="372" r="12689" b="7004"/>
          <a:stretch/>
        </p:blipFill>
        <p:spPr>
          <a:xfrm>
            <a:off x="-10277" y="716756"/>
            <a:ext cx="12202277" cy="5776913"/>
          </a:xfrm>
          <a:prstGeom prst="rect">
            <a:avLst/>
          </a:prstGeom>
        </p:spPr>
      </p:pic>
      <p:sp>
        <p:nvSpPr>
          <p:cNvPr id="2" name="Заголовок 1"/>
          <p:cNvSpPr>
            <a:spLocks noGrp="1"/>
          </p:cNvSpPr>
          <p:nvPr userDrawn="1">
            <p:ph type="ctrTitle"/>
          </p:nvPr>
        </p:nvSpPr>
        <p:spPr>
          <a:xfrm>
            <a:off x="1524000" y="3848100"/>
            <a:ext cx="9144000" cy="1881188"/>
          </a:xfrm>
          <a:noFill/>
        </p:spPr>
        <p:txBody>
          <a:bodyPr anchor="b"/>
          <a:lstStyle>
            <a:lvl1pPr marL="0" algn="ctr" defTabSz="914400" rtl="0" eaLnBrk="1" latinLnBrk="0" hangingPunct="1">
              <a:defRPr lang="ru-RU" sz="2800" b="1" kern="1200" cap="all" dirty="0">
                <a:solidFill>
                  <a:schemeClr val="bg1"/>
                </a:solidFill>
                <a:latin typeface="Segoe UI" panose="020B0502040204020203" pitchFamily="34" charset="0"/>
                <a:ea typeface="Arial Unicode MS" pitchFamily="34" charset="-128"/>
                <a:cs typeface="Segoe UI" panose="020B0502040204020203" pitchFamily="34" charset="0"/>
              </a:defRPr>
            </a:lvl1pPr>
          </a:lstStyle>
          <a:p>
            <a:r>
              <a:rPr lang="ru-RU" dirty="0"/>
              <a:t>Образец заголовка</a:t>
            </a:r>
          </a:p>
        </p:txBody>
      </p:sp>
      <p:sp>
        <p:nvSpPr>
          <p:cNvPr id="3" name="Подзаголовок 2"/>
          <p:cNvSpPr>
            <a:spLocks noGrp="1"/>
          </p:cNvSpPr>
          <p:nvPr userDrawn="1">
            <p:ph type="subTitle" idx="1"/>
          </p:nvPr>
        </p:nvSpPr>
        <p:spPr>
          <a:xfrm>
            <a:off x="1524000" y="5729288"/>
            <a:ext cx="9144000" cy="738187"/>
          </a:xfrm>
          <a:noFill/>
        </p:spPr>
        <p:txBody>
          <a:bodyPr>
            <a:normAutofit/>
          </a:bodyPr>
          <a:lstStyle>
            <a:lvl1pPr marL="0" indent="0" algn="ctr" defTabSz="914400" rtl="0" eaLnBrk="1" latinLnBrk="0" hangingPunct="1">
              <a:buNone/>
              <a:defRPr lang="ru-RU" sz="1800" b="1" kern="1200" cap="all" baseline="0" dirty="0">
                <a:solidFill>
                  <a:schemeClr val="bg1"/>
                </a:solidFill>
                <a:latin typeface="Segoe UI" panose="020B0502040204020203" pitchFamily="34" charset="0"/>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Образец подзаголовка</a:t>
            </a:r>
          </a:p>
        </p:txBody>
      </p:sp>
      <p:sp>
        <p:nvSpPr>
          <p:cNvPr id="4" name="Прямоугольник 3"/>
          <p:cNvSpPr/>
          <p:nvPr userDrawn="1"/>
        </p:nvSpPr>
        <p:spPr>
          <a:xfrm>
            <a:off x="0" y="0"/>
            <a:ext cx="1800225" cy="666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grpSp>
        <p:nvGrpSpPr>
          <p:cNvPr id="6" name="Группа 5"/>
          <p:cNvGrpSpPr/>
          <p:nvPr userDrawn="1"/>
        </p:nvGrpSpPr>
        <p:grpSpPr>
          <a:xfrm>
            <a:off x="-10275" y="740565"/>
            <a:ext cx="4137658" cy="3642745"/>
            <a:chOff x="-10275" y="740565"/>
            <a:chExt cx="4137658" cy="3642745"/>
          </a:xfrm>
        </p:grpSpPr>
        <p:sp>
          <p:nvSpPr>
            <p:cNvPr id="17" name="Прямоугольник: скругленные верхние углы 16"/>
            <p:cNvSpPr/>
            <p:nvPr/>
          </p:nvSpPr>
          <p:spPr>
            <a:xfrm rot="5400000">
              <a:off x="-873801" y="1604101"/>
              <a:ext cx="3642737" cy="1915682"/>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8" name="Прямоугольник: скругленные верхние углы 17"/>
            <p:cNvSpPr/>
            <p:nvPr/>
          </p:nvSpPr>
          <p:spPr>
            <a:xfrm rot="5400000">
              <a:off x="-538206" y="1268506"/>
              <a:ext cx="3348541" cy="2292676"/>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9" name="Прямоугольник: скругленные верхние углы 18"/>
            <p:cNvSpPr/>
            <p:nvPr/>
          </p:nvSpPr>
          <p:spPr>
            <a:xfrm rot="5400000">
              <a:off x="-209667" y="939966"/>
              <a:ext cx="3058957" cy="2660171"/>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20" name="Прямоугольник: скругленные верхние углы 19"/>
            <p:cNvSpPr/>
            <p:nvPr/>
          </p:nvSpPr>
          <p:spPr>
            <a:xfrm rot="5400000">
              <a:off x="126607" y="603693"/>
              <a:ext cx="2745422" cy="3019180"/>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28" name="Прямоугольник: скругленные верхние углы 27"/>
            <p:cNvSpPr/>
            <p:nvPr userDrawn="1"/>
          </p:nvSpPr>
          <p:spPr>
            <a:xfrm rot="10800000">
              <a:off x="-10275" y="740570"/>
              <a:ext cx="3769945" cy="2158227"/>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29" name="Прямоугольник: скругленные верхние углы 28"/>
            <p:cNvSpPr/>
            <p:nvPr userDrawn="1"/>
          </p:nvSpPr>
          <p:spPr>
            <a:xfrm rot="10800000">
              <a:off x="-10275" y="740565"/>
              <a:ext cx="3402456" cy="2449233"/>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26" name="Прямоугольник: скругленные верхние углы 25"/>
            <p:cNvSpPr/>
            <p:nvPr userDrawn="1"/>
          </p:nvSpPr>
          <p:spPr>
            <a:xfrm rot="10800000">
              <a:off x="-10274" y="740569"/>
              <a:ext cx="4137657" cy="1852728"/>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grpSp>
      <p:pic>
        <p:nvPicPr>
          <p:cNvPr id="24" name="Рисунок 2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0363" y="1434301"/>
            <a:ext cx="2561830" cy="1105139"/>
          </a:xfrm>
          <a:prstGeom prst="rect">
            <a:avLst/>
          </a:prstGeom>
        </p:spPr>
      </p:pic>
      <p:grpSp>
        <p:nvGrpSpPr>
          <p:cNvPr id="48" name="Группа 47"/>
          <p:cNvGrpSpPr/>
          <p:nvPr userDrawn="1"/>
        </p:nvGrpSpPr>
        <p:grpSpPr>
          <a:xfrm>
            <a:off x="9588614" y="4383309"/>
            <a:ext cx="2603386" cy="2084166"/>
            <a:chOff x="9588614" y="4383309"/>
            <a:chExt cx="2603386" cy="2084166"/>
          </a:xfrm>
        </p:grpSpPr>
        <p:sp>
          <p:nvSpPr>
            <p:cNvPr id="33" name="Прямоугольник: скругленные верхние углы 32"/>
            <p:cNvSpPr/>
            <p:nvPr/>
          </p:nvSpPr>
          <p:spPr>
            <a:xfrm rot="16200000">
              <a:off x="10959211" y="5234686"/>
              <a:ext cx="2084165" cy="381411"/>
            </a:xfrm>
            <a:prstGeom prst="round2SameRect">
              <a:avLst>
                <a:gd name="adj1" fmla="val 19171"/>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34" name="Прямоугольник: скругленные верхние углы 33"/>
            <p:cNvSpPr/>
            <p:nvPr/>
          </p:nvSpPr>
          <p:spPr>
            <a:xfrm rot="16200000">
              <a:off x="10917814" y="5193288"/>
              <a:ext cx="1789968" cy="758404"/>
            </a:xfrm>
            <a:prstGeom prst="round2SameRect">
              <a:avLst>
                <a:gd name="adj1" fmla="val 11723"/>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35" name="Прямоугольник: скругленные верхние углы 34"/>
            <p:cNvSpPr/>
            <p:nvPr/>
          </p:nvSpPr>
          <p:spPr>
            <a:xfrm rot="16200000">
              <a:off x="10878857" y="5154333"/>
              <a:ext cx="1500383" cy="1125898"/>
            </a:xfrm>
            <a:prstGeom prst="round2SameRect">
              <a:avLst>
                <a:gd name="adj1" fmla="val 7571"/>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36" name="Прямоугольник: скругленные верхние углы 35"/>
            <p:cNvSpPr/>
            <p:nvPr/>
          </p:nvSpPr>
          <p:spPr>
            <a:xfrm rot="16200000">
              <a:off x="10856120" y="5131596"/>
              <a:ext cx="1186847" cy="1484908"/>
            </a:xfrm>
            <a:prstGeom prst="round2SameRect">
              <a:avLst>
                <a:gd name="adj1" fmla="val 8467"/>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37" name="Прямоугольник: скругленные верхние углы 36"/>
            <p:cNvSpPr/>
            <p:nvPr userDrawn="1"/>
          </p:nvSpPr>
          <p:spPr>
            <a:xfrm>
              <a:off x="9956327" y="5867825"/>
              <a:ext cx="2235670" cy="599650"/>
            </a:xfrm>
            <a:prstGeom prst="round2SameRect">
              <a:avLst>
                <a:gd name="adj1" fmla="val 13718"/>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38" name="Прямоугольник: скругленные верхние углы 37"/>
            <p:cNvSpPr/>
            <p:nvPr userDrawn="1"/>
          </p:nvSpPr>
          <p:spPr>
            <a:xfrm>
              <a:off x="10323815" y="5576823"/>
              <a:ext cx="1868182" cy="890651"/>
            </a:xfrm>
            <a:prstGeom prst="round2SameRect">
              <a:avLst>
                <a:gd name="adj1" fmla="val 9178"/>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39" name="Прямоугольник: скругленные верхние углы 38"/>
            <p:cNvSpPr/>
            <p:nvPr userDrawn="1"/>
          </p:nvSpPr>
          <p:spPr>
            <a:xfrm>
              <a:off x="9588614" y="6173324"/>
              <a:ext cx="2603384" cy="294150"/>
            </a:xfrm>
            <a:prstGeom prst="round2SameRect">
              <a:avLst>
                <a:gd name="adj1" fmla="val 36568"/>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grpSp>
      <p:sp>
        <p:nvSpPr>
          <p:cNvPr id="42" name="Прямоугольник 41"/>
          <p:cNvSpPr/>
          <p:nvPr userDrawn="1"/>
        </p:nvSpPr>
        <p:spPr>
          <a:xfrm>
            <a:off x="-1" y="694951"/>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43" name="Прямоугольник 42"/>
          <p:cNvSpPr/>
          <p:nvPr userDrawn="1"/>
        </p:nvSpPr>
        <p:spPr>
          <a:xfrm>
            <a:off x="8072438" y="694951"/>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44" name="Прямоугольник 43"/>
          <p:cNvSpPr/>
          <p:nvPr userDrawn="1"/>
        </p:nvSpPr>
        <p:spPr>
          <a:xfrm>
            <a:off x="4129088" y="694951"/>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45" name="Прямоугольник 44"/>
          <p:cNvSpPr/>
          <p:nvPr userDrawn="1"/>
        </p:nvSpPr>
        <p:spPr>
          <a:xfrm>
            <a:off x="-1" y="6472125"/>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46" name="Прямоугольник 45"/>
          <p:cNvSpPr/>
          <p:nvPr userDrawn="1"/>
        </p:nvSpPr>
        <p:spPr>
          <a:xfrm>
            <a:off x="8072438" y="6472125"/>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47" name="Прямоугольник 46"/>
          <p:cNvSpPr/>
          <p:nvPr userDrawn="1"/>
        </p:nvSpPr>
        <p:spPr>
          <a:xfrm>
            <a:off x="4129088" y="6472125"/>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49" name="Прямоугольник 48"/>
          <p:cNvSpPr/>
          <p:nvPr userDrawn="1"/>
        </p:nvSpPr>
        <p:spPr>
          <a:xfrm>
            <a:off x="4127383" y="6515475"/>
            <a:ext cx="3905965" cy="334542"/>
          </a:xfrm>
          <a:prstGeom prst="rect">
            <a:avLst/>
          </a:prstGeom>
        </p:spPr>
        <p:txBody>
          <a:bodyPr wrap="square" lIns="0" tIns="0" rIns="0" bIns="0" anchor="ctr">
            <a:noAutofit/>
          </a:bodyPr>
          <a:lstStyle/>
          <a:p>
            <a:pPr algn="ctr"/>
            <a:r>
              <a:rPr lang="en-US" altLang="ru-RU" sz="1400" dirty="0">
                <a:solidFill>
                  <a:schemeClr val="bg1">
                    <a:lumMod val="65000"/>
                  </a:schemeClr>
                </a:solidFill>
                <a:latin typeface="Segoe UI" panose="020B0502040204020203" pitchFamily="34" charset="0"/>
                <a:ea typeface="Roboto" panose="02000000000000000000" pitchFamily="2" charset="0"/>
              </a:rPr>
              <a:t>2017</a:t>
            </a:r>
            <a:endParaRPr lang="ru-RU" sz="1400" dirty="0">
              <a:solidFill>
                <a:schemeClr val="bg1">
                  <a:lumMod val="65000"/>
                </a:schemeClr>
              </a:solidFill>
              <a:latin typeface="Segoe UI" panose="020B0502040204020203" pitchFamily="34" charset="0"/>
            </a:endParaRPr>
          </a:p>
        </p:txBody>
      </p:sp>
    </p:spTree>
    <p:extLst>
      <p:ext uri="{BB962C8B-B14F-4D97-AF65-F5344CB8AC3E}">
        <p14:creationId xmlns:p14="http://schemas.microsoft.com/office/powerpoint/2010/main" val="2764275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dirty="0"/>
              <a:t>Образец заголовка</a:t>
            </a:r>
          </a:p>
        </p:txBody>
      </p:sp>
      <p:sp>
        <p:nvSpPr>
          <p:cNvPr id="4" name="Нижний колонтитул 3"/>
          <p:cNvSpPr>
            <a:spLocks noGrp="1"/>
          </p:cNvSpPr>
          <p:nvPr>
            <p:ph type="ftr" sz="quarter" idx="11"/>
          </p:nvPr>
        </p:nvSpPr>
        <p:spPr/>
        <p:txBody>
          <a:bodyPr/>
          <a:lstStyle>
            <a:lvl1pPr>
              <a:defRPr>
                <a:latin typeface="Segoe UI" panose="020B0502040204020203" pitchFamily="34" charset="0"/>
              </a:defRPr>
            </a:lvl1pPr>
          </a:lstStyle>
          <a:p>
            <a:endParaRPr lang="ru-RU" dirty="0">
              <a:solidFill>
                <a:srgbClr val="444444">
                  <a:lumMod val="60000"/>
                  <a:lumOff val="40000"/>
                </a:srgbClr>
              </a:solidFill>
            </a:endParaRPr>
          </a:p>
        </p:txBody>
      </p:sp>
      <p:sp>
        <p:nvSpPr>
          <p:cNvPr id="5" name="Номер слайда 4"/>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solidFill>
                  <a:srgbClr val="444444">
                    <a:lumMod val="60000"/>
                    <a:lumOff val="40000"/>
                  </a:srgbClr>
                </a:solidFill>
              </a:rPr>
              <a:pPr/>
              <a:t>‹#›</a:t>
            </a:fld>
            <a:endParaRPr lang="ru-RU" dirty="0">
              <a:solidFill>
                <a:srgbClr val="444444">
                  <a:lumMod val="60000"/>
                  <a:lumOff val="40000"/>
                </a:srgbClr>
              </a:solidFill>
            </a:endParaRPr>
          </a:p>
        </p:txBody>
      </p:sp>
    </p:spTree>
    <p:extLst>
      <p:ext uri="{BB962C8B-B14F-4D97-AF65-F5344CB8AC3E}">
        <p14:creationId xmlns:p14="http://schemas.microsoft.com/office/powerpoint/2010/main" val="29986345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image" Target="../media/image1.png"/><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7979" y="0"/>
            <a:ext cx="8270696" cy="694951"/>
          </a:xfrm>
          <a:prstGeom prst="rect">
            <a:avLst/>
          </a:prstGeom>
          <a:noFill/>
        </p:spPr>
        <p:txBody>
          <a:bodyPr wrap="square" rtlCol="0" anchor="ctr">
            <a:noAutofit/>
          </a:bodyPr>
          <a:lstStyle/>
          <a:p>
            <a:pPr lvl="0"/>
            <a:endParaRPr lang="ru-RU" dirty="0"/>
          </a:p>
        </p:txBody>
      </p:sp>
      <p:sp>
        <p:nvSpPr>
          <p:cNvPr id="3" name="Текст 2"/>
          <p:cNvSpPr>
            <a:spLocks noGrp="1"/>
          </p:cNvSpPr>
          <p:nvPr>
            <p:ph type="body" idx="1"/>
          </p:nvPr>
        </p:nvSpPr>
        <p:spPr>
          <a:xfrm>
            <a:off x="360363" y="1082675"/>
            <a:ext cx="11469687" cy="5232400"/>
          </a:xfrm>
          <a:prstGeom prst="rect">
            <a:avLst/>
          </a:prstGeom>
        </p:spPr>
        <p:txBody>
          <a:bodyPr vert="horz" lIns="0" tIns="0" rIns="0" bIns="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Нижний колонтитул 4"/>
          <p:cNvSpPr>
            <a:spLocks noGrp="1"/>
          </p:cNvSpPr>
          <p:nvPr>
            <p:ph type="ftr" sz="quarter" idx="3"/>
          </p:nvPr>
        </p:nvSpPr>
        <p:spPr>
          <a:xfrm>
            <a:off x="360362" y="6520816"/>
            <a:ext cx="7712075" cy="333462"/>
          </a:xfrm>
          <a:prstGeom prst="rect">
            <a:avLst/>
          </a:prstGeom>
        </p:spPr>
        <p:txBody>
          <a:bodyPr vert="horz" lIns="0" tIns="0" rIns="0" bIns="0" rtlCol="0" anchor="ctr"/>
          <a:lstStyle>
            <a:lvl1pPr algn="l">
              <a:defRPr sz="1200">
                <a:solidFill>
                  <a:schemeClr val="tx1">
                    <a:lumMod val="60000"/>
                    <a:lumOff val="40000"/>
                  </a:schemeClr>
                </a:solidFill>
                <a:latin typeface="Segoe UI" panose="020B0502040204020203" pitchFamily="34" charset="0"/>
              </a:defRPr>
            </a:lvl1pPr>
          </a:lstStyle>
          <a:p>
            <a:endParaRPr lang="ru-RU" dirty="0">
              <a:solidFill>
                <a:srgbClr val="444444">
                  <a:lumMod val="60000"/>
                  <a:lumOff val="40000"/>
                </a:srgbClr>
              </a:solidFill>
            </a:endParaRPr>
          </a:p>
        </p:txBody>
      </p:sp>
      <p:sp>
        <p:nvSpPr>
          <p:cNvPr id="6" name="Номер слайда 5"/>
          <p:cNvSpPr>
            <a:spLocks noGrp="1"/>
          </p:cNvSpPr>
          <p:nvPr>
            <p:ph type="sldNum" sz="quarter" idx="4"/>
          </p:nvPr>
        </p:nvSpPr>
        <p:spPr>
          <a:xfrm>
            <a:off x="9086849" y="6520815"/>
            <a:ext cx="2743200" cy="333462"/>
          </a:xfrm>
          <a:prstGeom prst="rect">
            <a:avLst/>
          </a:prstGeom>
        </p:spPr>
        <p:txBody>
          <a:bodyPr vert="horz" lIns="0" tIns="0" rIns="0" bIns="0" rtlCol="0" anchor="ctr"/>
          <a:lstStyle>
            <a:lvl1pPr algn="r">
              <a:defRPr sz="1200">
                <a:solidFill>
                  <a:schemeClr val="tx1">
                    <a:lumMod val="60000"/>
                    <a:lumOff val="40000"/>
                  </a:schemeClr>
                </a:solidFill>
                <a:latin typeface="Segoe UI" panose="020B0502040204020203" pitchFamily="34" charset="0"/>
              </a:defRPr>
            </a:lvl1pPr>
          </a:lstStyle>
          <a:p>
            <a:fld id="{01D45CEE-34A4-4662-B092-562F1FC220D0}" type="slidenum">
              <a:rPr lang="ru-RU" smtClean="0">
                <a:solidFill>
                  <a:srgbClr val="444444">
                    <a:lumMod val="60000"/>
                    <a:lumOff val="40000"/>
                  </a:srgbClr>
                </a:solidFill>
              </a:rPr>
              <a:pPr/>
              <a:t>‹#›</a:t>
            </a:fld>
            <a:endParaRPr lang="ru-RU" dirty="0">
              <a:solidFill>
                <a:srgbClr val="444444">
                  <a:lumMod val="60000"/>
                  <a:lumOff val="40000"/>
                </a:srgbClr>
              </a:solidFill>
            </a:endParaRPr>
          </a:p>
        </p:txBody>
      </p:sp>
      <p:pic>
        <p:nvPicPr>
          <p:cNvPr id="11" name="Рисунок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0363" y="76579"/>
            <a:ext cx="1254125" cy="541013"/>
          </a:xfrm>
          <a:prstGeom prst="rect">
            <a:avLst/>
          </a:prstGeom>
        </p:spPr>
      </p:pic>
      <p:sp>
        <p:nvSpPr>
          <p:cNvPr id="16" name="Прямоугольник 15"/>
          <p:cNvSpPr/>
          <p:nvPr/>
        </p:nvSpPr>
        <p:spPr>
          <a:xfrm>
            <a:off x="-1" y="694951"/>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7" name="Прямоугольник 16"/>
          <p:cNvSpPr/>
          <p:nvPr/>
        </p:nvSpPr>
        <p:spPr>
          <a:xfrm>
            <a:off x="8072438" y="694951"/>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8" name="Прямоугольник 17"/>
          <p:cNvSpPr/>
          <p:nvPr/>
        </p:nvSpPr>
        <p:spPr>
          <a:xfrm>
            <a:off x="4129088" y="694951"/>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33" name="Прямоугольник 32"/>
          <p:cNvSpPr/>
          <p:nvPr/>
        </p:nvSpPr>
        <p:spPr>
          <a:xfrm>
            <a:off x="-1" y="6472125"/>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34" name="Прямоугольник 33"/>
          <p:cNvSpPr/>
          <p:nvPr/>
        </p:nvSpPr>
        <p:spPr>
          <a:xfrm>
            <a:off x="8072438" y="6472125"/>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35" name="Прямоугольник 34"/>
          <p:cNvSpPr/>
          <p:nvPr/>
        </p:nvSpPr>
        <p:spPr>
          <a:xfrm>
            <a:off x="4129088" y="6472125"/>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Tree>
    <p:extLst>
      <p:ext uri="{BB962C8B-B14F-4D97-AF65-F5344CB8AC3E}">
        <p14:creationId xmlns:p14="http://schemas.microsoft.com/office/powerpoint/2010/main" val="185517957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Lst>
  <p:txStyles>
    <p:title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Segoe UI" panose="020B0502040204020203" pitchFamily="34" charset="0"/>
          <a:ea typeface="Segoe UI Black" panose="020B0A02040204020203" pitchFamily="34" charset="0"/>
          <a:cs typeface="Adobe Arabic" panose="02040503050201020203" pitchFamily="18" charset="-78"/>
        </a:defRPr>
      </a:lvl1pPr>
    </p:titleStyle>
    <p:bodyStyle>
      <a:lvl1pPr marL="0" indent="0" algn="l" defTabSz="914400" rtl="0" eaLnBrk="1" latinLnBrk="0" hangingPunct="1">
        <a:lnSpc>
          <a:spcPct val="110000"/>
        </a:lnSpc>
        <a:spcBef>
          <a:spcPts val="1000"/>
        </a:spcBef>
        <a:buFont typeface="Arial" panose="020B0500000000000000" pitchFamily="34" charset="0"/>
        <a:buNone/>
        <a:defRPr sz="2000" kern="1200">
          <a:solidFill>
            <a:schemeClr val="tx1"/>
          </a:solidFill>
          <a:latin typeface="Segoe UI" panose="020B0502040204020203" pitchFamily="34" charset="0"/>
          <a:ea typeface="+mn-ea"/>
          <a:cs typeface="+mn-cs"/>
        </a:defRPr>
      </a:lvl1pPr>
      <a:lvl2pPr marL="360363" indent="-358775" algn="l" defTabSz="914400" rtl="0" eaLnBrk="1" latinLnBrk="0" hangingPunct="1">
        <a:lnSpc>
          <a:spcPct val="110000"/>
        </a:lnSpc>
        <a:spcBef>
          <a:spcPts val="500"/>
        </a:spcBef>
        <a:buClr>
          <a:schemeClr val="accent1"/>
        </a:buClr>
        <a:buFont typeface="Arial" panose="020B0500000000000000" pitchFamily="34" charset="0"/>
        <a:buChar char="•"/>
        <a:defRPr sz="2000" kern="1200">
          <a:solidFill>
            <a:schemeClr val="tx1"/>
          </a:solidFill>
          <a:latin typeface="Segoe UI" panose="020B0502040204020203" pitchFamily="34" charset="0"/>
          <a:ea typeface="+mn-ea"/>
          <a:cs typeface="+mn-cs"/>
        </a:defRPr>
      </a:lvl2pPr>
      <a:lvl3pPr marL="719138" indent="-360363" algn="l" defTabSz="914400" rtl="0" eaLnBrk="1" latinLnBrk="0" hangingPunct="1">
        <a:lnSpc>
          <a:spcPct val="110000"/>
        </a:lnSpc>
        <a:spcBef>
          <a:spcPts val="500"/>
        </a:spcBef>
        <a:buClr>
          <a:schemeClr val="accent1"/>
        </a:buClr>
        <a:buFont typeface="Arial" panose="020B0500000000000000" pitchFamily="34" charset="0"/>
        <a:buChar char="•"/>
        <a:defRPr sz="2000" kern="1200">
          <a:solidFill>
            <a:schemeClr val="tx1"/>
          </a:solidFill>
          <a:latin typeface="Segoe UI" panose="020B0502040204020203" pitchFamily="34" charset="0"/>
          <a:ea typeface="+mn-ea"/>
          <a:cs typeface="+mn-cs"/>
        </a:defRPr>
      </a:lvl3pPr>
      <a:lvl4pPr marL="1079500" indent="-358775" algn="l" defTabSz="914400" rtl="0" eaLnBrk="1" latinLnBrk="0" hangingPunct="1">
        <a:lnSpc>
          <a:spcPct val="110000"/>
        </a:lnSpc>
        <a:spcBef>
          <a:spcPts val="500"/>
        </a:spcBef>
        <a:buClr>
          <a:schemeClr val="accent1"/>
        </a:buClr>
        <a:buFont typeface="Arial" panose="020B0500000000000000" pitchFamily="34" charset="0"/>
        <a:buChar char="•"/>
        <a:tabLst/>
        <a:defRPr sz="2000" kern="1200">
          <a:solidFill>
            <a:schemeClr val="tx1"/>
          </a:solidFill>
          <a:latin typeface="Segoe UI" panose="020B0502040204020203" pitchFamily="34" charset="0"/>
          <a:ea typeface="+mn-ea"/>
          <a:cs typeface="+mn-cs"/>
        </a:defRPr>
      </a:lvl4pPr>
      <a:lvl5pPr marL="1438275" indent="-360363" algn="l" defTabSz="914400" rtl="0" eaLnBrk="1" latinLnBrk="0" hangingPunct="1">
        <a:lnSpc>
          <a:spcPct val="110000"/>
        </a:lnSpc>
        <a:spcBef>
          <a:spcPts val="500"/>
        </a:spcBef>
        <a:buClr>
          <a:schemeClr val="accent1"/>
        </a:buClr>
        <a:buFont typeface="Arial" panose="020B0500000000000000" pitchFamily="34" charset="0"/>
        <a:buChar char="•"/>
        <a:defRPr sz="2000" kern="1200">
          <a:solidFill>
            <a:schemeClr val="tx1"/>
          </a:solidFill>
          <a:latin typeface="Segoe UI" panose="020B0502040204020203" pitchFamily="34" charset="0"/>
          <a:ea typeface="+mn-ea"/>
          <a:cs typeface="+mn-cs"/>
        </a:defRPr>
      </a:lvl5pPr>
      <a:lvl6pPr marL="25146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27">
          <p15:clr>
            <a:srgbClr val="F26B43"/>
          </p15:clr>
        </p15:guide>
        <p15:guide id="2" orient="horz" pos="682">
          <p15:clr>
            <a:srgbClr val="F26B43"/>
          </p15:clr>
        </p15:guide>
        <p15:guide id="3" pos="7452">
          <p15:clr>
            <a:srgbClr val="F26B43"/>
          </p15:clr>
        </p15:guide>
        <p15:guide id="4" pos="3723">
          <p15:clr>
            <a:srgbClr val="F26B43"/>
          </p15:clr>
        </p15:guide>
        <p15:guide id="5" pos="3954">
          <p15:clr>
            <a:srgbClr val="F26B43"/>
          </p15:clr>
        </p15:guide>
        <p15:guide id="6" pos="2712">
          <p15:clr>
            <a:srgbClr val="F26B43"/>
          </p15:clr>
        </p15:guide>
        <p15:guide id="7" pos="2482">
          <p15:clr>
            <a:srgbClr val="F26B43"/>
          </p15:clr>
        </p15:guide>
        <p15:guide id="8" pos="4968">
          <p15:clr>
            <a:srgbClr val="F26B43"/>
          </p15:clr>
        </p15:guide>
        <p15:guide id="9" pos="5198">
          <p15:clr>
            <a:srgbClr val="F26B43"/>
          </p15:clr>
        </p15:guide>
        <p15:guide id="10" pos="2091">
          <p15:clr>
            <a:srgbClr val="F26B43"/>
          </p15:clr>
        </p15:guide>
        <p15:guide id="11" pos="1862">
          <p15:clr>
            <a:srgbClr val="F26B43"/>
          </p15:clr>
        </p15:guide>
        <p15:guide id="12" pos="5589">
          <p15:clr>
            <a:srgbClr val="F26B43"/>
          </p15:clr>
        </p15:guide>
        <p15:guide id="13" pos="5817">
          <p15:clr>
            <a:srgbClr val="F26B43"/>
          </p15:clr>
        </p15:guide>
        <p15:guide id="14" orient="horz" pos="3978">
          <p15:clr>
            <a:srgbClr val="F26B43"/>
          </p15:clr>
        </p15:guide>
        <p15:guide id="15" orient="horz" pos="90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7979" y="0"/>
            <a:ext cx="8270696" cy="694951"/>
          </a:xfrm>
          <a:prstGeom prst="rect">
            <a:avLst/>
          </a:prstGeom>
          <a:noFill/>
        </p:spPr>
        <p:txBody>
          <a:bodyPr wrap="square" rtlCol="0" anchor="ctr">
            <a:noAutofit/>
          </a:bodyPr>
          <a:lstStyle/>
          <a:p>
            <a:pPr lvl="0"/>
            <a:endParaRPr lang="ru-RU" dirty="0"/>
          </a:p>
        </p:txBody>
      </p:sp>
      <p:sp>
        <p:nvSpPr>
          <p:cNvPr id="3" name="Текст 2"/>
          <p:cNvSpPr>
            <a:spLocks noGrp="1"/>
          </p:cNvSpPr>
          <p:nvPr>
            <p:ph type="body" idx="1"/>
          </p:nvPr>
        </p:nvSpPr>
        <p:spPr>
          <a:xfrm>
            <a:off x="360363" y="1082675"/>
            <a:ext cx="11469687" cy="5232400"/>
          </a:xfrm>
          <a:prstGeom prst="rect">
            <a:avLst/>
          </a:prstGeom>
        </p:spPr>
        <p:txBody>
          <a:bodyPr vert="horz" lIns="0" tIns="0" rIns="0" bIns="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Нижний колонтитул 4"/>
          <p:cNvSpPr>
            <a:spLocks noGrp="1"/>
          </p:cNvSpPr>
          <p:nvPr>
            <p:ph type="ftr" sz="quarter" idx="3"/>
          </p:nvPr>
        </p:nvSpPr>
        <p:spPr>
          <a:xfrm>
            <a:off x="360362" y="6520816"/>
            <a:ext cx="7712075" cy="333462"/>
          </a:xfrm>
          <a:prstGeom prst="rect">
            <a:avLst/>
          </a:prstGeom>
        </p:spPr>
        <p:txBody>
          <a:bodyPr vert="horz" lIns="0" tIns="0" rIns="0" bIns="0" rtlCol="0" anchor="ctr"/>
          <a:lstStyle>
            <a:lvl1pPr algn="l">
              <a:defRPr sz="1200">
                <a:solidFill>
                  <a:schemeClr val="tx1">
                    <a:lumMod val="60000"/>
                    <a:lumOff val="40000"/>
                  </a:schemeClr>
                </a:solidFill>
                <a:latin typeface="Segoe UI" panose="020B0502040204020203" pitchFamily="34" charset="0"/>
              </a:defRPr>
            </a:lvl1pPr>
          </a:lstStyle>
          <a:p>
            <a:endParaRPr lang="ru-RU" dirty="0">
              <a:solidFill>
                <a:srgbClr val="444444">
                  <a:lumMod val="60000"/>
                  <a:lumOff val="40000"/>
                </a:srgbClr>
              </a:solidFill>
            </a:endParaRPr>
          </a:p>
        </p:txBody>
      </p:sp>
      <p:sp>
        <p:nvSpPr>
          <p:cNvPr id="6" name="Номер слайда 5"/>
          <p:cNvSpPr>
            <a:spLocks noGrp="1"/>
          </p:cNvSpPr>
          <p:nvPr>
            <p:ph type="sldNum" sz="quarter" idx="4"/>
          </p:nvPr>
        </p:nvSpPr>
        <p:spPr>
          <a:xfrm>
            <a:off x="9086849" y="6520815"/>
            <a:ext cx="2743200" cy="333462"/>
          </a:xfrm>
          <a:prstGeom prst="rect">
            <a:avLst/>
          </a:prstGeom>
        </p:spPr>
        <p:txBody>
          <a:bodyPr vert="horz" lIns="0" tIns="0" rIns="0" bIns="0" rtlCol="0" anchor="ctr"/>
          <a:lstStyle>
            <a:lvl1pPr algn="r">
              <a:defRPr sz="1200">
                <a:solidFill>
                  <a:schemeClr val="tx1">
                    <a:lumMod val="60000"/>
                    <a:lumOff val="40000"/>
                  </a:schemeClr>
                </a:solidFill>
                <a:latin typeface="Segoe UI" panose="020B0502040204020203" pitchFamily="34" charset="0"/>
              </a:defRPr>
            </a:lvl1pPr>
          </a:lstStyle>
          <a:p>
            <a:fld id="{01D45CEE-34A4-4662-B092-562F1FC220D0}" type="slidenum">
              <a:rPr lang="ru-RU" smtClean="0">
                <a:solidFill>
                  <a:srgbClr val="444444">
                    <a:lumMod val="60000"/>
                    <a:lumOff val="40000"/>
                  </a:srgbClr>
                </a:solidFill>
              </a:rPr>
              <a:pPr/>
              <a:t>‹#›</a:t>
            </a:fld>
            <a:endParaRPr lang="ru-RU" dirty="0">
              <a:solidFill>
                <a:srgbClr val="444444">
                  <a:lumMod val="60000"/>
                  <a:lumOff val="40000"/>
                </a:srgbClr>
              </a:solidFill>
            </a:endParaRPr>
          </a:p>
        </p:txBody>
      </p:sp>
      <p:pic>
        <p:nvPicPr>
          <p:cNvPr id="11" name="Рисунок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60363" y="76579"/>
            <a:ext cx="1254125" cy="541013"/>
          </a:xfrm>
          <a:prstGeom prst="rect">
            <a:avLst/>
          </a:prstGeom>
        </p:spPr>
      </p:pic>
      <p:sp>
        <p:nvSpPr>
          <p:cNvPr id="16" name="Прямоугольник 15"/>
          <p:cNvSpPr/>
          <p:nvPr/>
        </p:nvSpPr>
        <p:spPr>
          <a:xfrm>
            <a:off x="-1" y="694951"/>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7" name="Прямоугольник 16"/>
          <p:cNvSpPr/>
          <p:nvPr/>
        </p:nvSpPr>
        <p:spPr>
          <a:xfrm>
            <a:off x="8072438" y="694951"/>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18" name="Прямоугольник 17"/>
          <p:cNvSpPr/>
          <p:nvPr/>
        </p:nvSpPr>
        <p:spPr>
          <a:xfrm>
            <a:off x="4129088" y="694951"/>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33" name="Прямоугольник 32"/>
          <p:cNvSpPr/>
          <p:nvPr/>
        </p:nvSpPr>
        <p:spPr>
          <a:xfrm>
            <a:off x="-1" y="6472125"/>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34" name="Прямоугольник 33"/>
          <p:cNvSpPr/>
          <p:nvPr/>
        </p:nvSpPr>
        <p:spPr>
          <a:xfrm>
            <a:off x="8072438" y="6472125"/>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
        <p:nvSpPr>
          <p:cNvPr id="35" name="Прямоугольник 34"/>
          <p:cNvSpPr/>
          <p:nvPr/>
        </p:nvSpPr>
        <p:spPr>
          <a:xfrm>
            <a:off x="4129088" y="6472125"/>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prstClr val="white"/>
              </a:solidFill>
              <a:latin typeface="Segoe UI" panose="020B0502040204020203" pitchFamily="34" charset="0"/>
            </a:endParaRPr>
          </a:p>
        </p:txBody>
      </p:sp>
    </p:spTree>
    <p:extLst>
      <p:ext uri="{BB962C8B-B14F-4D97-AF65-F5344CB8AC3E}">
        <p14:creationId xmlns:p14="http://schemas.microsoft.com/office/powerpoint/2010/main" val="1897085900"/>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txStyles>
    <p:title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Segoe UI" panose="020B0502040204020203" pitchFamily="34" charset="0"/>
          <a:ea typeface="Segoe UI Black" panose="020B0A02040204020203" pitchFamily="34" charset="0"/>
          <a:cs typeface="Adobe Arabic" panose="02040503050201020203" pitchFamily="18" charset="-78"/>
        </a:defRPr>
      </a:lvl1pPr>
    </p:titleStyle>
    <p:bodyStyle>
      <a:lvl1pPr marL="0" indent="0" algn="l" defTabSz="914400" rtl="0" eaLnBrk="1" latinLnBrk="0" hangingPunct="1">
        <a:lnSpc>
          <a:spcPct val="110000"/>
        </a:lnSpc>
        <a:spcBef>
          <a:spcPts val="1000"/>
        </a:spcBef>
        <a:buFont typeface="Arial" panose="020B0500000000000000" pitchFamily="34" charset="0"/>
        <a:buNone/>
        <a:defRPr sz="2000" kern="1200">
          <a:solidFill>
            <a:schemeClr val="tx1"/>
          </a:solidFill>
          <a:latin typeface="Segoe UI" panose="020B0502040204020203" pitchFamily="34" charset="0"/>
          <a:ea typeface="+mn-ea"/>
          <a:cs typeface="+mn-cs"/>
        </a:defRPr>
      </a:lvl1pPr>
      <a:lvl2pPr marL="360363" indent="-358775" algn="l" defTabSz="914400" rtl="0" eaLnBrk="1" latinLnBrk="0" hangingPunct="1">
        <a:lnSpc>
          <a:spcPct val="110000"/>
        </a:lnSpc>
        <a:spcBef>
          <a:spcPts val="500"/>
        </a:spcBef>
        <a:buClr>
          <a:schemeClr val="accent1"/>
        </a:buClr>
        <a:buFont typeface="Arial" panose="020B0500000000000000" pitchFamily="34" charset="0"/>
        <a:buChar char="•"/>
        <a:defRPr sz="2000" kern="1200">
          <a:solidFill>
            <a:schemeClr val="tx1"/>
          </a:solidFill>
          <a:latin typeface="Segoe UI" panose="020B0502040204020203" pitchFamily="34" charset="0"/>
          <a:ea typeface="+mn-ea"/>
          <a:cs typeface="+mn-cs"/>
        </a:defRPr>
      </a:lvl2pPr>
      <a:lvl3pPr marL="719138" indent="-360363" algn="l" defTabSz="914400" rtl="0" eaLnBrk="1" latinLnBrk="0" hangingPunct="1">
        <a:lnSpc>
          <a:spcPct val="110000"/>
        </a:lnSpc>
        <a:spcBef>
          <a:spcPts val="500"/>
        </a:spcBef>
        <a:buClr>
          <a:schemeClr val="accent1"/>
        </a:buClr>
        <a:buFont typeface="Arial" panose="020B0500000000000000" pitchFamily="34" charset="0"/>
        <a:buChar char="•"/>
        <a:defRPr sz="2000" kern="1200">
          <a:solidFill>
            <a:schemeClr val="tx1"/>
          </a:solidFill>
          <a:latin typeface="Segoe UI" panose="020B0502040204020203" pitchFamily="34" charset="0"/>
          <a:ea typeface="+mn-ea"/>
          <a:cs typeface="+mn-cs"/>
        </a:defRPr>
      </a:lvl3pPr>
      <a:lvl4pPr marL="1079500" indent="-358775" algn="l" defTabSz="914400" rtl="0" eaLnBrk="1" latinLnBrk="0" hangingPunct="1">
        <a:lnSpc>
          <a:spcPct val="110000"/>
        </a:lnSpc>
        <a:spcBef>
          <a:spcPts val="500"/>
        </a:spcBef>
        <a:buClr>
          <a:schemeClr val="accent1"/>
        </a:buClr>
        <a:buFont typeface="Arial" panose="020B0500000000000000" pitchFamily="34" charset="0"/>
        <a:buChar char="•"/>
        <a:tabLst/>
        <a:defRPr sz="2000" kern="1200">
          <a:solidFill>
            <a:schemeClr val="tx1"/>
          </a:solidFill>
          <a:latin typeface="Segoe UI" panose="020B0502040204020203" pitchFamily="34" charset="0"/>
          <a:ea typeface="+mn-ea"/>
          <a:cs typeface="+mn-cs"/>
        </a:defRPr>
      </a:lvl4pPr>
      <a:lvl5pPr marL="1438275" indent="-360363" algn="l" defTabSz="914400" rtl="0" eaLnBrk="1" latinLnBrk="0" hangingPunct="1">
        <a:lnSpc>
          <a:spcPct val="110000"/>
        </a:lnSpc>
        <a:spcBef>
          <a:spcPts val="500"/>
        </a:spcBef>
        <a:buClr>
          <a:schemeClr val="accent1"/>
        </a:buClr>
        <a:buFont typeface="Arial" panose="020B0500000000000000" pitchFamily="34" charset="0"/>
        <a:buChar char="•"/>
        <a:defRPr sz="2000" kern="1200">
          <a:solidFill>
            <a:schemeClr val="tx1"/>
          </a:solidFill>
          <a:latin typeface="Segoe UI" panose="020B0502040204020203" pitchFamily="34" charset="0"/>
          <a:ea typeface="+mn-ea"/>
          <a:cs typeface="+mn-cs"/>
        </a:defRPr>
      </a:lvl5pPr>
      <a:lvl6pPr marL="25146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27">
          <p15:clr>
            <a:srgbClr val="F26B43"/>
          </p15:clr>
        </p15:guide>
        <p15:guide id="2" orient="horz" pos="682">
          <p15:clr>
            <a:srgbClr val="F26B43"/>
          </p15:clr>
        </p15:guide>
        <p15:guide id="3" pos="7452">
          <p15:clr>
            <a:srgbClr val="F26B43"/>
          </p15:clr>
        </p15:guide>
        <p15:guide id="4" pos="3723">
          <p15:clr>
            <a:srgbClr val="F26B43"/>
          </p15:clr>
        </p15:guide>
        <p15:guide id="5" pos="3954">
          <p15:clr>
            <a:srgbClr val="F26B43"/>
          </p15:clr>
        </p15:guide>
        <p15:guide id="6" pos="2712">
          <p15:clr>
            <a:srgbClr val="F26B43"/>
          </p15:clr>
        </p15:guide>
        <p15:guide id="7" pos="2482">
          <p15:clr>
            <a:srgbClr val="F26B43"/>
          </p15:clr>
        </p15:guide>
        <p15:guide id="8" pos="4968">
          <p15:clr>
            <a:srgbClr val="F26B43"/>
          </p15:clr>
        </p15:guide>
        <p15:guide id="9" pos="5198">
          <p15:clr>
            <a:srgbClr val="F26B43"/>
          </p15:clr>
        </p15:guide>
        <p15:guide id="10" pos="2091">
          <p15:clr>
            <a:srgbClr val="F26B43"/>
          </p15:clr>
        </p15:guide>
        <p15:guide id="11" pos="1862">
          <p15:clr>
            <a:srgbClr val="F26B43"/>
          </p15:clr>
        </p15:guide>
        <p15:guide id="12" pos="5589">
          <p15:clr>
            <a:srgbClr val="F26B43"/>
          </p15:clr>
        </p15:guide>
        <p15:guide id="13" pos="5817">
          <p15:clr>
            <a:srgbClr val="F26B43"/>
          </p15:clr>
        </p15:guide>
        <p15:guide id="14" orient="horz" pos="3978">
          <p15:clr>
            <a:srgbClr val="F26B43"/>
          </p15:clr>
        </p15:guide>
        <p15:guide id="15" orient="horz" pos="902">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hyperlink" Target="https://sozd.duma.gov.ru/bill/831098-7" TargetMode="External"/><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sozd.parliament.gov.ru/bill/301875-7#bh_histras" TargetMode="External"/><Relationship Id="rId7" Type="http://schemas.openxmlformats.org/officeDocument/2006/relationships/hyperlink" Target="http://sozd.parliament.gov.ru/bill/552869-7" TargetMode="External"/><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hyperlink" Target="http://regulation.gov.ru/projects#npa=85618" TargetMode="External"/><Relationship Id="rId5" Type="http://schemas.openxmlformats.org/officeDocument/2006/relationships/hyperlink" Target="http://regulation.gov.ru/projects#npa=87104" TargetMode="External"/><Relationship Id="rId4" Type="http://schemas.openxmlformats.org/officeDocument/2006/relationships/hyperlink" Target="http://regulation.gov.ru/projects#npa=81746"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sozd.duma.gov.ru/bill/339730-7" TargetMode="External"/><Relationship Id="rId3" Type="http://schemas.openxmlformats.org/officeDocument/2006/relationships/hyperlink" Target="http://sozd.parliament.gov.ru/bill/301875-7#bh_histras" TargetMode="External"/><Relationship Id="rId7" Type="http://schemas.openxmlformats.org/officeDocument/2006/relationships/hyperlink" Target="http://regulation.gov.ru/projects#npa=85618" TargetMode="External"/><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hyperlink" Target="http://sozd.duma.gov.ru/bill/446716-7" TargetMode="External"/><Relationship Id="rId5" Type="http://schemas.openxmlformats.org/officeDocument/2006/relationships/hyperlink" Target="http://sozd.duma.gov.ru/bill/496774-7" TargetMode="External"/><Relationship Id="rId4" Type="http://schemas.openxmlformats.org/officeDocument/2006/relationships/hyperlink" Target="http://sozd.duma.gov.ru/bill/640180-7" TargetMode="External"/><Relationship Id="rId9"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hyperlink" Target="http://sozd.parliament.gov.ru/bill/301875-7#bh_histras" TargetMode="External"/><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hyperlink" Target="https://regulation.gov.ru/projects#npa=93709" TargetMode="External"/><Relationship Id="rId4" Type="http://schemas.openxmlformats.org/officeDocument/2006/relationships/hyperlink" Target="https://sozd.duma.gov.ru/bill/809086-7"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regulation.gov.ru/projects#npa=85618" TargetMode="External"/><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hyperlink" Target="http://regulation.gov.ru/projects#npa=85618" TargetMode="External"/><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hyperlink" Target="http://regulation.gov.ru/projects#npa=85618" TargetMode="External"/><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hyperlink" Target="http://regulation.gov.ru/projects#npa=85618" TargetMode="External"/><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hyperlink" Target="http://regulation.gov.ru/projects#npa=85618" TargetMode="External"/><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hyperlink" Target="http://regulation.gov.ru/projects#npa=85618" TargetMode="External"/><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hyperlink" Target="http://kad.arbitr.ru/Card/6d42ea8b-dcaa-4382-8dcd-ecd644921bf0" TargetMode="External"/><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hyperlink" Target="https://kiev-simph--krm.sudrf.ru/modules.php?name=sud_delo&amp;name_op=case&amp;_id=2044885554&amp;_deloId=1540006&amp;_caseType=0&amp;_new=0&amp;_doc=1&amp;srv_num=1" TargetMode="External"/><Relationship Id="rId2" Type="http://schemas.openxmlformats.org/officeDocument/2006/relationships/notesSlide" Target="../notesSlides/notesSlide29.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hyperlink" Target="https://vs--krm.sudrf.ru/modules.php?name=sud_delo&amp;srv_num=1&amp;name_op=doc&amp;number=2005638970&amp;delo_id=4&amp;new=4&amp;text_number=1"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hyperlink" Target="http://kad.arbitr.ru/Card/75a921d1-81fe-46b5-bbcd-4610424ad368" TargetMode="External"/><Relationship Id="rId2" Type="http://schemas.openxmlformats.org/officeDocument/2006/relationships/notesSlide" Target="../notesSlides/notesSlide34.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hyperlink" Target="http://kad.arbitr.ru/Card/75a921d1-81fe-46b5-bbcd-4610424ad368" TargetMode="External"/><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hyperlink" Target="https://sudact.ru/arbitral/doc/0Dp8XtDhSx5a/" TargetMode="External"/><Relationship Id="rId2" Type="http://schemas.openxmlformats.org/officeDocument/2006/relationships/notesSlide" Target="../notesSlides/notesSlide37.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3" Type="http://schemas.openxmlformats.org/officeDocument/2006/relationships/hyperlink" Target="https://sudact.ru/arbitral/doc/0Dp8XtDhSx5a/" TargetMode="External"/><Relationship Id="rId2" Type="http://schemas.openxmlformats.org/officeDocument/2006/relationships/notesSlide" Target="../notesSlides/notesSlide38.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hyperlink" Target="http://kad.arbitr.ru/Card/37853dff-755b-4f2d-a641-d0f16a8bc34e" TargetMode="External"/><Relationship Id="rId2" Type="http://schemas.openxmlformats.org/officeDocument/2006/relationships/notesSlide" Target="../notesSlides/notesSlide40.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3" Type="http://schemas.openxmlformats.org/officeDocument/2006/relationships/hyperlink" Target="http://kad.arbitr.ru/Card/37853dff-755b-4f2d-a641-d0f16a8bc34e" TargetMode="External"/><Relationship Id="rId2" Type="http://schemas.openxmlformats.org/officeDocument/2006/relationships/notesSlide" Target="../notesSlides/notesSlide41.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hyperlink" Target="http://kad.arbitr.ru/Card/f622973b-f6ee-4bc6-81a3-4c7e553af903" TargetMode="External"/><Relationship Id="rId2" Type="http://schemas.openxmlformats.org/officeDocument/2006/relationships/notesSlide" Target="../notesSlides/notesSlide43.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45.xml.rels><?xml version="1.0" encoding="UTF-8" standalone="yes"?>
<Relationships xmlns="http://schemas.openxmlformats.org/package/2006/relationships"><Relationship Id="rId3" Type="http://schemas.openxmlformats.org/officeDocument/2006/relationships/hyperlink" Target="http://kad.arbitr.ru/Card/f622973b-f6ee-4bc6-81a3-4c7e553af903" TargetMode="External"/><Relationship Id="rId2" Type="http://schemas.openxmlformats.org/officeDocument/2006/relationships/notesSlide" Target="../notesSlides/notesSlide44.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hyperlink" Target="http://kad.arbitr.ru/Card/3169a10d-3f4f-4394-9413-aca22f0ae19a" TargetMode="External"/><Relationship Id="rId2" Type="http://schemas.openxmlformats.org/officeDocument/2006/relationships/notesSlide" Target="../notesSlides/notesSlide46.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hyperlink" Target="http://kad.arbitr.ru/Card/3169a10d-3f4f-4394-9413-aca22f0ae19a" TargetMode="External"/><Relationship Id="rId2" Type="http://schemas.openxmlformats.org/officeDocument/2006/relationships/notesSlide" Target="../notesSlides/notesSlide47.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hyperlink" Target="http://kad.arbitr.ru/Card/875052f5-8f4a-475e-8a5f-83f15a3e968d" TargetMode="External"/><Relationship Id="rId2" Type="http://schemas.openxmlformats.org/officeDocument/2006/relationships/notesSlide" Target="../notesSlides/notesSlide49.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hyperlink" Target="https://zakupki.gov.ru/223/purchase/public/purchase/info/documents.html?regNumber=31806355267" TargetMode="External"/></Relationships>
</file>

<file path=ppt/slides/_rels/slide51.xml.rels><?xml version="1.0" encoding="UTF-8" standalone="yes"?>
<Relationships xmlns="http://schemas.openxmlformats.org/package/2006/relationships"><Relationship Id="rId3" Type="http://schemas.openxmlformats.org/officeDocument/2006/relationships/hyperlink" Target="http://kad.arbitr.ru/Card/875052f5-8f4a-475e-8a5f-83f15a3e968d" TargetMode="External"/><Relationship Id="rId2" Type="http://schemas.openxmlformats.org/officeDocument/2006/relationships/notesSlide" Target="../notesSlides/notesSlide50.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hyperlink" Target="http://kad.arbitr.ru/Card/75a921d1-81fe-46b5-bbcd-4610424ad368" TargetMode="External"/><Relationship Id="rId2" Type="http://schemas.openxmlformats.org/officeDocument/2006/relationships/notesSlide" Target="../notesSlides/notesSlide52.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54.xml.rels><?xml version="1.0" encoding="UTF-8" standalone="yes"?>
<Relationships xmlns="http://schemas.openxmlformats.org/package/2006/relationships"><Relationship Id="rId3" Type="http://schemas.openxmlformats.org/officeDocument/2006/relationships/hyperlink" Target="http://kad.arbitr.ru/Card/75a921d1-81fe-46b5-bbcd-4610424ad368" TargetMode="External"/><Relationship Id="rId2" Type="http://schemas.openxmlformats.org/officeDocument/2006/relationships/notesSlide" Target="../notesSlides/notesSlide53.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minpromtorg.gov.ru/opendata/" TargetMode="Externa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a:xfrm>
            <a:off x="1524000" y="3848100"/>
            <a:ext cx="9144000" cy="2470150"/>
          </a:xfrm>
        </p:spPr>
        <p:txBody>
          <a:bodyPr/>
          <a:lstStyle/>
          <a:p>
            <a:r>
              <a:rPr lang="ru-RU" dirty="0" smtClean="0"/>
              <a:t>Обзор вступивших и будущих изменений</a:t>
            </a:r>
            <a:br>
              <a:rPr lang="ru-RU" dirty="0" smtClean="0"/>
            </a:br>
            <a:r>
              <a:rPr lang="ru-RU" dirty="0" smtClean="0"/>
              <a:t>в законодательной базе 223-ФЗ</a:t>
            </a:r>
            <a:endParaRPr lang="ru-RU" dirty="0"/>
          </a:p>
        </p:txBody>
      </p:sp>
      <p:sp>
        <p:nvSpPr>
          <p:cNvPr id="6" name="Подзаголовок 5"/>
          <p:cNvSpPr>
            <a:spLocks noGrp="1"/>
          </p:cNvSpPr>
          <p:nvPr>
            <p:ph type="subTitle" idx="1"/>
          </p:nvPr>
        </p:nvSpPr>
        <p:spPr/>
        <p:txBody>
          <a:bodyPr/>
          <a:lstStyle/>
          <a:p>
            <a:r>
              <a:rPr lang="en-US" dirty="0"/>
              <a:t> </a:t>
            </a:r>
            <a:endParaRPr lang="ru-RU" dirty="0"/>
          </a:p>
        </p:txBody>
      </p:sp>
    </p:spTree>
    <p:extLst>
      <p:ext uri="{BB962C8B-B14F-4D97-AF65-F5344CB8AC3E}">
        <p14:creationId xmlns:p14="http://schemas.microsoft.com/office/powerpoint/2010/main" val="2472761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8" y="1717450"/>
            <a:ext cx="4436496" cy="246221"/>
          </a:xfrm>
          <a:prstGeom prst="rect">
            <a:avLst/>
          </a:prstGeom>
        </p:spPr>
        <p:txBody>
          <a:bodyPr wrap="square" lIns="0" tIns="0" rIns="0" bIns="0">
            <a:spAutoFit/>
          </a:bodyPr>
          <a:lstStyle/>
          <a:p>
            <a:pPr lvl="0">
              <a:spcBef>
                <a:spcPts val="1000"/>
              </a:spcBef>
            </a:pP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rPr>
              <a:t>ПП </a:t>
            </a:r>
            <a:r>
              <a:rPr lang="ru-RU" altLang="ru-RU" dirty="0" err="1">
                <a:cs typeface="Segoe UI" panose="020B0502040204020203" pitchFamily="34" charset="0"/>
              </a:rPr>
              <a:t>рф</a:t>
            </a:r>
            <a:r>
              <a:rPr lang="ru-RU" altLang="ru-RU" dirty="0">
                <a:cs typeface="Segoe UI" panose="020B0502040204020203" pitchFamily="34" charset="0"/>
              </a:rPr>
              <a:t> 925 при закупке </a:t>
            </a:r>
            <a:r>
              <a:rPr lang="ru-RU" altLang="ru-RU" dirty="0" smtClean="0">
                <a:cs typeface="Segoe UI" panose="020B0502040204020203" pitchFamily="34" charset="0"/>
              </a:rPr>
              <a:t>рэп. Рекомендации по обновлению документации. Подход 2</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361235" y="1017814"/>
            <a:ext cx="10342773" cy="5062924"/>
          </a:xfrm>
          <a:prstGeom prst="rect">
            <a:avLst/>
          </a:prstGeom>
        </p:spPr>
        <p:txBody>
          <a:bodyPr wrap="square">
            <a:spAutoFit/>
          </a:bodyPr>
          <a:lstStyle/>
          <a:p>
            <a:pPr algn="just" defTabSz="447675">
              <a:spcBef>
                <a:spcPts val="1200"/>
              </a:spcBef>
              <a:buClr>
                <a:srgbClr val="E4465A"/>
              </a:buClr>
              <a:buSzPct val="120000"/>
            </a:pPr>
            <a:r>
              <a:rPr lang="en-US" sz="1300" dirty="0">
                <a:solidFill>
                  <a:srgbClr val="444444"/>
                </a:solidFill>
                <a:latin typeface="Segoe UI" panose="020B0502040204020203" pitchFamily="34" charset="0"/>
                <a:cs typeface="Segoe UI" panose="020B0502040204020203" pitchFamily="34" charset="0"/>
              </a:rPr>
              <a:t>[</a:t>
            </a:r>
            <a:r>
              <a:rPr lang="ru-RU" sz="1300" dirty="0" smtClean="0">
                <a:solidFill>
                  <a:srgbClr val="444444"/>
                </a:solidFill>
                <a:latin typeface="Segoe UI" panose="020B0502040204020203" pitchFamily="34" charset="0"/>
                <a:cs typeface="Segoe UI" panose="020B0502040204020203" pitchFamily="34" charset="0"/>
              </a:rPr>
              <a:t>Заявка на участие в закупке должна содержать…</a:t>
            </a:r>
            <a:r>
              <a:rPr lang="en-US" sz="1300" dirty="0">
                <a:solidFill>
                  <a:srgbClr val="444444"/>
                </a:solidFill>
                <a:latin typeface="Segoe UI" panose="020B0502040204020203" pitchFamily="34" charset="0"/>
                <a:cs typeface="Segoe UI" panose="020B0502040204020203" pitchFamily="34" charset="0"/>
              </a:rPr>
              <a:t>]</a:t>
            </a:r>
            <a:endParaRPr lang="ru-RU" sz="13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Указание (декларирование) страны происхождения товара, а в случае если предлагаемый товар включен в единый реестр радиоэлектронной продукции, указание на то, что предлагаемая продукция включена в единый реестр радиоэлектронной продукции </a:t>
            </a:r>
            <a:r>
              <a:rPr lang="ru-RU" sz="1300" b="1" dirty="0" smtClean="0">
                <a:solidFill>
                  <a:srgbClr val="444444"/>
                </a:solidFill>
                <a:latin typeface="Segoe UI" panose="020B0502040204020203" pitchFamily="34" charset="0"/>
                <a:cs typeface="Segoe UI" panose="020B0502040204020203" pitchFamily="34" charset="0"/>
              </a:rPr>
              <a:t>с одновременным указанием номера реестровой записи в означенном реестре</a:t>
            </a:r>
            <a:r>
              <a:rPr lang="ru-RU" sz="1300" dirty="0" smtClean="0">
                <a:solidFill>
                  <a:srgbClr val="444444"/>
                </a:solidFill>
                <a:latin typeface="Segoe UI" panose="020B0502040204020203" pitchFamily="34" charset="0"/>
                <a:cs typeface="Segoe UI" panose="020B0502040204020203" pitchFamily="34" charset="0"/>
              </a:rPr>
              <a:t>. </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Отсутствие в заявке участника закупки указания на то, что предлагаемая продукция включена в единый реестр радиоэлектронной продукции, и (или) отсутствие указания номера реестровой записи в означенном реестре не является основанием для отклонения такой заявки. Указание несуществующего  номера реестровой записи в означенном реестре приравнивается к отсутствию указания номера реестровой записи. Отсутствие в заявке участника закупки номера реестровой записи или указание несуществующего номера реестровой записи в реестре радиоэлектронной продукции влечет за собой признание такой заявки содержащей предложение о поставке радиоэлектронной продукции, не включенной в означенный реестр.</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При обнаружении противоречий между сведениями о наименовании (в том числе, при наличии, о фирменном наименовании товара), о технических характеристиках (при наличии), потребительских свойствах (при наличии), указанных в составе заявки участника закупки, и аналогичными сведениями, указанными в реестровой записи о продукции, номер которой включен в состав заявки участника закупки, приоритет отдается указанным сведениям, включенным в состав заявки участника закупки, а номер реестровой записи, указанный в составе такой заявки, признается несуществующим.</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Оценка заявки, содержащей предложение о поставке радиоэлектронной продукции, включенной в реестр радиоэлектронной продукции, производится по цене, сниженной на 30 процентов, при этом договор заключается по цене, предложенной таким участником в составе его заявки.</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Оценка заявки, содержащей предложение о поставке российской радиоэлектронной продукции, не включенной в реестр радиоэлектронной продукции, производится по цене, сниженной на 15 процентов, при этом договор заключается по цене, предложенной таким участником в составе его заявки.</a:t>
            </a: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04909831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1"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8" y="1717450"/>
            <a:ext cx="6320502"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Письмо Корпорации МСП от 05.06.2019 № СЖ-12</a:t>
            </a:r>
            <a:r>
              <a:rPr lang="en-US" sz="1600" b="1" dirty="0" smtClean="0">
                <a:latin typeface="Segoe UI" panose="020B0502040204020203" pitchFamily="34" charset="0"/>
                <a:cs typeface="Segoe UI" panose="020B0502040204020203" pitchFamily="34" charset="0"/>
              </a:rPr>
              <a:t>/5601</a:t>
            </a:r>
            <a:r>
              <a:rPr lang="ru-RU" sz="1600" b="1" dirty="0" smtClean="0">
                <a:latin typeface="Segoe UI" panose="020B0502040204020203" pitchFamily="34" charset="0"/>
                <a:cs typeface="Segoe UI" panose="020B0502040204020203" pitchFamily="34" charset="0"/>
              </a:rPr>
              <a:t> </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Обновление положения в связи с факторингом</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1077218"/>
          </a:xfrm>
          <a:prstGeom prst="rect">
            <a:avLst/>
          </a:prstGeom>
        </p:spPr>
        <p:txBody>
          <a:bodyPr wrap="square">
            <a:spAutoFit/>
          </a:bodyPr>
          <a:lstStyle/>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Ссылаясь на нацпроект «Малое и среднее предпринимательство и поддержка индивидуальной предпринимательской инициативы», Корпорация МСП направила в адрес органов исполнительной власти письмо, рекомендующее организовать взаимодействие с крупнейшими региональными заказчиками по внесению изменений в их Положения, предусматривающих применение механизма факторинга.</a:t>
            </a: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87068624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Обновление положения в связи с факторингом. Типовые формулировки для </a:t>
            </a:r>
            <a:r>
              <a:rPr lang="ru-RU" altLang="ru-RU" dirty="0" err="1" smtClean="0">
                <a:cs typeface="Segoe UI" panose="020B0502040204020203" pitchFamily="34" charset="0"/>
              </a:rPr>
              <a:t>ПоЗ</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366172" y="989239"/>
            <a:ext cx="10342773" cy="4093428"/>
          </a:xfrm>
          <a:prstGeom prst="rect">
            <a:avLst/>
          </a:prstGeom>
        </p:spPr>
        <p:txBody>
          <a:bodyPr wrap="square">
            <a:spAutoFit/>
          </a:bodyPr>
          <a:lstStyle/>
          <a:p>
            <a:pPr algn="just" defTabSz="447675">
              <a:spcBef>
                <a:spcPts val="1200"/>
              </a:spcBef>
              <a:buClr>
                <a:srgbClr val="E4465A"/>
              </a:buClr>
              <a:buSzPct val="120000"/>
            </a:pPr>
            <a:r>
              <a:rPr lang="ru-RU" sz="1600" dirty="0">
                <a:solidFill>
                  <a:srgbClr val="444444"/>
                </a:solidFill>
                <a:latin typeface="Segoe UI" panose="020B0502040204020203" pitchFamily="34" charset="0"/>
                <a:cs typeface="Segoe UI" panose="020B0502040204020203" pitchFamily="34" charset="0"/>
              </a:rPr>
              <a:t>При исполнении договоров на поставку товаров (выполнение работ, оказание услуг), заключенных Заказчиком с субъектами малого и среднего предпринимательства (далее - субъекты МСП), субъекты МСП вправе использовать механизм финансирования под уступку денежного требования (факторинг) в соответствии с положениями гражданского законодательства Российской Федерации и настоящим Порядком.</a:t>
            </a:r>
          </a:p>
          <a:p>
            <a:pPr algn="just" defTabSz="447675">
              <a:spcBef>
                <a:spcPts val="1200"/>
              </a:spcBef>
              <a:buClr>
                <a:srgbClr val="E4465A"/>
              </a:buClr>
              <a:buSzPct val="120000"/>
            </a:pPr>
            <a:r>
              <a:rPr lang="ru-RU" sz="1600" dirty="0">
                <a:solidFill>
                  <a:srgbClr val="444444"/>
                </a:solidFill>
                <a:latin typeface="Segoe UI" panose="020B0502040204020203" pitchFamily="34" charset="0"/>
                <a:cs typeface="Segoe UI" panose="020B0502040204020203" pitchFamily="34" charset="0"/>
              </a:rPr>
              <a:t>Использование механизма финансирования под уступку денежного требования (факторинга) допускается только при исполнении договоров на поставку товаров, выполнение работ, оказание услуг, заключенных с субъектами МСП по результатам осуществления закупок способами, определенными настоящим Положением.</a:t>
            </a:r>
          </a:p>
          <a:p>
            <a:pPr algn="just" defTabSz="447675">
              <a:spcBef>
                <a:spcPts val="1200"/>
              </a:spcBef>
              <a:buClr>
                <a:srgbClr val="E4465A"/>
              </a:buClr>
              <a:buSzPct val="120000"/>
            </a:pPr>
            <a:r>
              <a:rPr lang="ru-RU" sz="1600" b="1" i="1" dirty="0" smtClean="0">
                <a:solidFill>
                  <a:srgbClr val="444444"/>
                </a:solidFill>
                <a:latin typeface="Segoe UI" panose="020B0502040204020203" pitchFamily="34" charset="0"/>
                <a:cs typeface="Segoe UI" panose="020B0502040204020203" pitchFamily="34" charset="0"/>
              </a:rPr>
              <a:t>[примечание – абзац включается ОПЦИОНАЛЬНО</a:t>
            </a:r>
            <a:r>
              <a:rPr lang="ru-RU" sz="1600" b="1" i="1" dirty="0">
                <a:solidFill>
                  <a:srgbClr val="444444"/>
                </a:solidFill>
                <a:latin typeface="Segoe UI" panose="020B0502040204020203" pitchFamily="34" charset="0"/>
                <a:cs typeface="Segoe UI" panose="020B0502040204020203" pitchFamily="34" charset="0"/>
              </a:rPr>
              <a:t>, если заказчик не хочет терять контроль над ситуацией]</a:t>
            </a:r>
            <a:r>
              <a:rPr lang="ru-RU" sz="1600" dirty="0">
                <a:solidFill>
                  <a:srgbClr val="444444"/>
                </a:solidFill>
                <a:latin typeface="Segoe UI" panose="020B0502040204020203" pitchFamily="34" charset="0"/>
                <a:cs typeface="Segoe UI" panose="020B0502040204020203" pitchFamily="34" charset="0"/>
              </a:rPr>
              <a:t> Использование механизма финансирования под уступку денежного требования (факторинга) допускается только при предварительном согласовании заключения сделки между субъектом МСП и финансовым агентом. Запрос на согласование заключения такой сделки должен быть направлен субъектом МСП в адрес заказчика посредством электронной почты не позднее чем за __ рабочих дней до дня заключения сделки</a:t>
            </a:r>
            <a:r>
              <a:rPr lang="ru-RU" sz="1600" dirty="0" smtClean="0">
                <a:solidFill>
                  <a:srgbClr val="444444"/>
                </a:solidFill>
                <a:latin typeface="Segoe UI" panose="020B0502040204020203" pitchFamily="34" charset="0"/>
                <a:cs typeface="Segoe UI" panose="020B0502040204020203" pitchFamily="34" charset="0"/>
              </a:rPr>
              <a:t>.</a:t>
            </a:r>
            <a:endParaRPr lang="ru-RU" sz="1600" dirty="0">
              <a:solidFill>
                <a:srgbClr val="444444"/>
              </a:solidFill>
              <a:latin typeface="Segoe UI" panose="020B0502040204020203" pitchFamily="34" charset="0"/>
              <a:cs typeface="Segoe UI" panose="020B0502040204020203" pitchFamily="34" charset="0"/>
            </a:endParaRP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934177043"/>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Обновление положения в связи с факторингом. </a:t>
            </a:r>
            <a:r>
              <a:rPr lang="ru-RU" altLang="ru-RU" dirty="0">
                <a:cs typeface="Segoe UI" panose="020B0502040204020203" pitchFamily="34" charset="0"/>
              </a:rPr>
              <a:t>Типовые формулировки для </a:t>
            </a:r>
            <a:r>
              <a:rPr lang="ru-RU" altLang="ru-RU" dirty="0" err="1">
                <a:cs typeface="Segoe UI" panose="020B0502040204020203" pitchFamily="34" charset="0"/>
              </a:rPr>
              <a:t>ПоЗ</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366172" y="989239"/>
            <a:ext cx="10342773" cy="3600986"/>
          </a:xfrm>
          <a:prstGeom prst="rect">
            <a:avLst/>
          </a:prstGeom>
        </p:spPr>
        <p:txBody>
          <a:bodyPr wrap="square">
            <a:spAutoFit/>
          </a:bodyPr>
          <a:lstStyle/>
          <a:p>
            <a:pPr algn="just" defTabSz="447675">
              <a:spcBef>
                <a:spcPts val="1200"/>
              </a:spcBef>
              <a:buClr>
                <a:srgbClr val="E4465A"/>
              </a:buClr>
              <a:buSzPct val="120000"/>
            </a:pPr>
            <a:r>
              <a:rPr lang="ru-RU" sz="1600" dirty="0">
                <a:solidFill>
                  <a:srgbClr val="444444"/>
                </a:solidFill>
                <a:latin typeface="Segoe UI" panose="020B0502040204020203" pitchFamily="34" charset="0"/>
                <a:cs typeface="Segoe UI" panose="020B0502040204020203" pitchFamily="34" charset="0"/>
              </a:rPr>
              <a:t>При использовании механизма финансирования под уступку денежного требования (факторинга) субъект МСП или финансовый агент направляет Заказчику в письменной форме уведомление об уступке права требования.</a:t>
            </a:r>
          </a:p>
          <a:p>
            <a:pPr algn="just" defTabSz="447675">
              <a:spcBef>
                <a:spcPts val="1200"/>
              </a:spcBef>
              <a:buClr>
                <a:srgbClr val="E4465A"/>
              </a:buClr>
              <a:buSzPct val="120000"/>
            </a:pPr>
            <a:r>
              <a:rPr lang="ru-RU" sz="1600" dirty="0">
                <a:solidFill>
                  <a:srgbClr val="444444"/>
                </a:solidFill>
                <a:latin typeface="Segoe UI" panose="020B0502040204020203" pitchFamily="34" charset="0"/>
                <a:cs typeface="Segoe UI" panose="020B0502040204020203" pitchFamily="34" charset="0"/>
              </a:rPr>
              <a:t>В уведомлении должно быть определено подлежащее исполнению денежное требование или указан способ его определения, реквизиты договора поставки товаров (выполнения работ, оказания услуг), заключенного с субъектом МСП, а также указано наименование и полные реквизиты контрагента, которому должен быть произведен платеж (ИНН, КПП, расчетный счет, корреспондентский счет, БИК, юридический адрес согласно выписке из ЕГРЮЛ).</a:t>
            </a:r>
          </a:p>
          <a:p>
            <a:pPr algn="just" defTabSz="447675">
              <a:spcBef>
                <a:spcPts val="1200"/>
              </a:spcBef>
              <a:buClr>
                <a:srgbClr val="E4465A"/>
              </a:buClr>
              <a:buSzPct val="120000"/>
            </a:pPr>
            <a:r>
              <a:rPr lang="ru-RU" sz="1600" dirty="0">
                <a:solidFill>
                  <a:srgbClr val="444444"/>
                </a:solidFill>
                <a:latin typeface="Segoe UI" panose="020B0502040204020203" pitchFamily="34" charset="0"/>
                <a:cs typeface="Segoe UI" panose="020B0502040204020203" pitchFamily="34" charset="0"/>
              </a:rPr>
              <a:t>В целях подтверждения, что уступка денежного требования финансовому агенту действительно имела место, Заказчик запрашивает у субъекта МСП соответствующие документы: нотариально заверенную копию договора об уступке денежного требования, заключенного между финансовым агентом и субъектом МСП, платежные документы, подтверждающие перечисление финансовым агентом денежных средств в адрес субъекта МСП в счет данной уступки права требования.</a:t>
            </a: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06952850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1655124"/>
            <a:ext cx="4465320"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8" y="1717450"/>
            <a:ext cx="4436496"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Проект 831098-7</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Расширение закупок с ограничением (</a:t>
            </a:r>
            <a:r>
              <a:rPr lang="ru-RU" altLang="ru-RU" dirty="0" err="1" smtClean="0">
                <a:cs typeface="Segoe UI" panose="020B0502040204020203" pitchFamily="34" charset="0"/>
              </a:rPr>
              <a:t>мсп</a:t>
            </a:r>
            <a:r>
              <a:rPr lang="ru-RU" altLang="ru-RU" dirty="0" smtClean="0">
                <a:cs typeface="Segoe UI" panose="020B0502040204020203" pitchFamily="34" charset="0"/>
              </a:rPr>
              <a:t>) в отношении </a:t>
            </a:r>
            <a:r>
              <a:rPr lang="ru-RU" altLang="ru-RU" dirty="0" err="1" smtClean="0">
                <a:cs typeface="Segoe UI" panose="020B0502040204020203" pitchFamily="34" charset="0"/>
              </a:rPr>
              <a:t>самозанятых</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1231106"/>
          </a:xfrm>
          <a:prstGeom prst="rect">
            <a:avLst/>
          </a:prstGeom>
        </p:spPr>
        <p:txBody>
          <a:bodyPr wrap="square">
            <a:spAutoFit/>
          </a:bodyPr>
          <a:lstStyle/>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19.12.2019 в СФ направлен принятый в Госдуме проект, согласно которому </a:t>
            </a:r>
            <a:r>
              <a:rPr lang="ru-RU" sz="1600" dirty="0" err="1" smtClean="0">
                <a:solidFill>
                  <a:srgbClr val="444444"/>
                </a:solidFill>
                <a:latin typeface="Segoe UI" panose="020B0502040204020203" pitchFamily="34" charset="0"/>
                <a:cs typeface="Segoe UI" panose="020B0502040204020203" pitchFamily="34" charset="0"/>
              </a:rPr>
              <a:t>самозанятых</a:t>
            </a:r>
            <a:r>
              <a:rPr lang="ru-RU" sz="1600" dirty="0" smtClean="0">
                <a:solidFill>
                  <a:srgbClr val="444444"/>
                </a:solidFill>
                <a:latin typeface="Segoe UI" panose="020B0502040204020203" pitchFamily="34" charset="0"/>
                <a:cs typeface="Segoe UI" panose="020B0502040204020203" pitchFamily="34" charset="0"/>
              </a:rPr>
              <a:t> «подключат» к закупкам у МСП в рамках эксперимента, сроки которого – до конца 2028 года.</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Закон вступает в силу по истечении 90 дней со дня официального опубликования (по состоянию на 25.12.2019 не опубликован). </a:t>
            </a:r>
            <a:endParaRPr lang="ru-RU" sz="1600" dirty="0">
              <a:solidFill>
                <a:srgbClr val="444444"/>
              </a:solidFill>
              <a:latin typeface="Segoe UI" panose="020B0502040204020203" pitchFamily="34" charset="0"/>
              <a:cs typeface="Segoe UI" panose="020B0502040204020203" pitchFamily="34" charset="0"/>
            </a:endParaRP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4364520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Перспектива развития законодательства</a:t>
            </a:r>
            <a:endParaRPr lang="ru-RU" sz="2500" dirty="0"/>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71737259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endParaRPr lang="ru-RU" sz="4000" dirty="0" smtClean="0"/>
          </a:p>
        </p:txBody>
      </p:sp>
      <p:graphicFrame>
        <p:nvGraphicFramePr>
          <p:cNvPr id="2" name="Таблица 1"/>
          <p:cNvGraphicFramePr>
            <a:graphicFrameLocks noGrp="1"/>
          </p:cNvGraphicFramePr>
          <p:nvPr>
            <p:extLst>
              <p:ext uri="{D42A27DB-BD31-4B8C-83A1-F6EECF244321}">
                <p14:modId xmlns:p14="http://schemas.microsoft.com/office/powerpoint/2010/main" val="3813869279"/>
              </p:ext>
            </p:extLst>
          </p:nvPr>
        </p:nvGraphicFramePr>
        <p:xfrm>
          <a:off x="110796" y="801029"/>
          <a:ext cx="12007274" cy="5691759"/>
        </p:xfrm>
        <a:graphic>
          <a:graphicData uri="http://schemas.openxmlformats.org/drawingml/2006/table">
            <a:tbl>
              <a:tblPr firstRow="1" firstCol="1" bandRow="1">
                <a:tableStyleId>{5C22544A-7EE6-4342-B048-85BDC9FD1C3A}</a:tableStyleId>
              </a:tblPr>
              <a:tblGrid>
                <a:gridCol w="4006592"/>
                <a:gridCol w="4006592"/>
                <a:gridCol w="3994090"/>
              </a:tblGrid>
              <a:tr h="169262">
                <a:tc>
                  <a:txBody>
                    <a:bodyPr/>
                    <a:lstStyle/>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Номер</a:t>
                      </a:r>
                      <a:r>
                        <a:rPr lang="en-US" sz="1200" dirty="0" smtClean="0">
                          <a:effectLst/>
                          <a:latin typeface="Segoe UI" panose="020B0502040204020203" pitchFamily="34" charset="0"/>
                          <a:ea typeface="Calibri" panose="020F0502020204030204" pitchFamily="34" charset="0"/>
                          <a:cs typeface="Segoe UI" panose="020B0502040204020203" pitchFamily="34" charset="0"/>
                        </a:rPr>
                        <a:t>/ID</a:t>
                      </a:r>
                      <a:r>
                        <a:rPr lang="ru-RU" sz="1200" dirty="0" smtClean="0">
                          <a:effectLst/>
                          <a:latin typeface="Segoe UI" panose="020B0502040204020203" pitchFamily="34" charset="0"/>
                          <a:ea typeface="Calibri" panose="020F0502020204030204" pitchFamily="34" charset="0"/>
                          <a:cs typeface="Segoe UI" panose="020B0502040204020203" pitchFamily="34" charset="0"/>
                        </a:rPr>
                        <a:t> проекта</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О чем проект</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r>
                        <a:rPr lang="ru-RU" sz="1300" dirty="0" smtClean="0">
                          <a:effectLst/>
                          <a:latin typeface="Segoe UI" panose="020B0502040204020203" pitchFamily="34" charset="0"/>
                          <a:ea typeface="+mn-ea"/>
                          <a:cs typeface="Segoe UI" panose="020B0502040204020203" pitchFamily="34" charset="0"/>
                        </a:rPr>
                        <a:t>Статус</a:t>
                      </a:r>
                      <a:r>
                        <a:rPr lang="ru-RU" sz="1300" baseline="0" dirty="0" smtClean="0">
                          <a:effectLst/>
                          <a:latin typeface="Segoe UI" panose="020B0502040204020203" pitchFamily="34" charset="0"/>
                          <a:ea typeface="+mn-ea"/>
                          <a:cs typeface="Segoe UI" panose="020B0502040204020203" pitchFamily="34" charset="0"/>
                        </a:rPr>
                        <a:t> проекта, дата последнего события</a:t>
                      </a:r>
                      <a:endParaRPr lang="ru-RU" sz="13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r>
              <a:tr h="507452">
                <a:tc>
                  <a:txBody>
                    <a:bodyPr/>
                    <a:lstStyle/>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hlinkClick r:id="rId3"/>
                      </a:endParaRPr>
                    </a:p>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hlinkClick r:id="rId3"/>
                        </a:rPr>
                        <a:t>301875-7</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rPr>
                        <a:t>Установление единых</a:t>
                      </a:r>
                      <a:r>
                        <a:rPr lang="ru-RU" sz="1200" b="0" baseline="0" dirty="0" smtClean="0">
                          <a:solidFill>
                            <a:schemeClr val="tx1"/>
                          </a:solidFill>
                          <a:effectLst/>
                          <a:latin typeface="Segoe UI" panose="020B0502040204020203" pitchFamily="34" charset="0"/>
                          <a:cs typeface="Segoe UI" panose="020B0502040204020203" pitchFamily="34" charset="0"/>
                        </a:rPr>
                        <a:t> упрощенных требований к составу заявки участника закупки, проводимой только для МСП</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rPr>
                        <a:t>Принят ГД в первом чтении</a:t>
                      </a:r>
                      <a:r>
                        <a:rPr lang="ru-RU" sz="1200" b="0" baseline="0" dirty="0" smtClean="0">
                          <a:solidFill>
                            <a:schemeClr val="tx1"/>
                          </a:solidFill>
                          <a:effectLst/>
                          <a:latin typeface="Segoe UI" panose="020B0502040204020203" pitchFamily="34" charset="0"/>
                          <a:cs typeface="Segoe UI" panose="020B0502040204020203" pitchFamily="34" charset="0"/>
                        </a:rPr>
                        <a:t> 26.01.2018. Рассмотрение проекта во втором чтении запланировано на апрель 2019. На данный момент «подвис»</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1000132">
                <a:tc>
                  <a:txBody>
                    <a:bodyPr/>
                    <a:lstStyle/>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hlinkClick r:id="rId4"/>
                        </a:rPr>
                        <a:t>02</a:t>
                      </a:r>
                      <a:r>
                        <a:rPr lang="en-US" sz="1200" b="0" dirty="0" smtClean="0">
                          <a:solidFill>
                            <a:schemeClr val="tx1"/>
                          </a:solidFill>
                          <a:effectLst/>
                          <a:latin typeface="Segoe UI" panose="020B0502040204020203" pitchFamily="34" charset="0"/>
                          <a:cs typeface="Segoe UI" panose="020B0502040204020203" pitchFamily="34" charset="0"/>
                          <a:hlinkClick r:id="rId4"/>
                        </a:rPr>
                        <a:t>/04/06-18/00081746</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00" b="0" baseline="0" dirty="0" smtClean="0">
                          <a:solidFill>
                            <a:schemeClr val="tx1"/>
                          </a:solidFill>
                          <a:effectLst/>
                          <a:latin typeface="Segoe UI" panose="020B0502040204020203" pitchFamily="34" charset="0"/>
                          <a:cs typeface="Segoe UI" panose="020B0502040204020203" pitchFamily="34" charset="0"/>
                        </a:rPr>
                        <a:t>Установление права Правительства РФ определять условия применения дополнительных (квалификационных) требований к участнику закупки</a:t>
                      </a:r>
                    </a:p>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rPr>
                        <a:t>Проект создан 25.06.2018 на портале </a:t>
                      </a:r>
                      <a:r>
                        <a:rPr lang="en-US" sz="1200" b="0" dirty="0" smtClean="0">
                          <a:solidFill>
                            <a:schemeClr val="tx1"/>
                          </a:solidFill>
                          <a:effectLst/>
                          <a:latin typeface="Segoe UI" panose="020B0502040204020203" pitchFamily="34" charset="0"/>
                          <a:cs typeface="Segoe UI" panose="020B0502040204020203" pitchFamily="34" charset="0"/>
                        </a:rPr>
                        <a:t>regulation.gov.ru</a:t>
                      </a:r>
                      <a:r>
                        <a:rPr lang="ru-RU" sz="1200" b="0" dirty="0" smtClean="0">
                          <a:solidFill>
                            <a:schemeClr val="tx1"/>
                          </a:solidFill>
                          <a:effectLst/>
                          <a:latin typeface="Segoe UI" panose="020B0502040204020203" pitchFamily="34" charset="0"/>
                          <a:cs typeface="Segoe UI" panose="020B0502040204020203" pitchFamily="34" charset="0"/>
                        </a:rPr>
                        <a:t>. 08.08.2018</a:t>
                      </a:r>
                      <a:r>
                        <a:rPr lang="ru-RU" sz="1200" b="0" baseline="0" dirty="0" smtClean="0">
                          <a:solidFill>
                            <a:schemeClr val="tx1"/>
                          </a:solidFill>
                          <a:effectLst/>
                          <a:latin typeface="Segoe UI" panose="020B0502040204020203" pitchFamily="34" charset="0"/>
                          <a:cs typeface="Segoe UI" panose="020B0502040204020203" pitchFamily="34" charset="0"/>
                        </a:rPr>
                        <a:t> проект получил положительное заключение об ОРВ. С этой же даты переведен в этап завершения разработки текста проекта. Дальнейших движений пока не было. В ГД не направлялся.</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743724">
                <a:tc>
                  <a:txBody>
                    <a:bodyPr/>
                    <a:lstStyle/>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hlinkClick r:id="rId5"/>
                        </a:rPr>
                        <a:t>02</a:t>
                      </a:r>
                      <a:r>
                        <a:rPr lang="en-US" sz="1200" b="0" dirty="0" smtClean="0">
                          <a:solidFill>
                            <a:schemeClr val="tx1"/>
                          </a:solidFill>
                          <a:effectLst/>
                          <a:latin typeface="Segoe UI" panose="020B0502040204020203" pitchFamily="34" charset="0"/>
                          <a:cs typeface="Segoe UI" panose="020B0502040204020203" pitchFamily="34" charset="0"/>
                          <a:hlinkClick r:id="rId5"/>
                        </a:rPr>
                        <a:t>/04/</a:t>
                      </a:r>
                      <a:r>
                        <a:rPr lang="ru-RU" sz="1200" b="0" dirty="0" smtClean="0">
                          <a:solidFill>
                            <a:schemeClr val="tx1"/>
                          </a:solidFill>
                          <a:effectLst/>
                          <a:latin typeface="Segoe UI" panose="020B0502040204020203" pitchFamily="34" charset="0"/>
                          <a:cs typeface="Segoe UI" panose="020B0502040204020203" pitchFamily="34" charset="0"/>
                          <a:hlinkClick r:id="rId5"/>
                        </a:rPr>
                        <a:t>12</a:t>
                      </a:r>
                      <a:r>
                        <a:rPr lang="en-US" sz="1200" b="0" dirty="0" smtClean="0">
                          <a:solidFill>
                            <a:schemeClr val="tx1"/>
                          </a:solidFill>
                          <a:effectLst/>
                          <a:latin typeface="Segoe UI" panose="020B0502040204020203" pitchFamily="34" charset="0"/>
                          <a:cs typeface="Segoe UI" panose="020B0502040204020203" pitchFamily="34" charset="0"/>
                          <a:hlinkClick r:id="rId5"/>
                        </a:rPr>
                        <a:t>-18/0008</a:t>
                      </a:r>
                      <a:r>
                        <a:rPr lang="ru-RU" sz="1200" b="0" dirty="0" smtClean="0">
                          <a:solidFill>
                            <a:schemeClr val="tx1"/>
                          </a:solidFill>
                          <a:effectLst/>
                          <a:latin typeface="Segoe UI" panose="020B0502040204020203" pitchFamily="34" charset="0"/>
                          <a:cs typeface="Segoe UI" panose="020B0502040204020203" pitchFamily="34" charset="0"/>
                          <a:hlinkClick r:id="rId5"/>
                        </a:rPr>
                        <a:t>7104</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rPr>
                        <a:t>Изменение срока действия</a:t>
                      </a:r>
                      <a:r>
                        <a:rPr lang="ru-RU" sz="1200" b="0" baseline="0" dirty="0" smtClean="0">
                          <a:solidFill>
                            <a:schemeClr val="tx1"/>
                          </a:solidFill>
                          <a:effectLst/>
                          <a:latin typeface="Segoe UI" panose="020B0502040204020203" pitchFamily="34" charset="0"/>
                          <a:cs typeface="Segoe UI" panose="020B0502040204020203" pitchFamily="34" charset="0"/>
                        </a:rPr>
                        <a:t> инновационного ПЗ на период не менее 1 года (для лекарств оставят период 5-7 лет). Установление права Правительства РФ определять требования к критериям отнесения продукции к инновационной, а также требования к положению применения инновационной продукции</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rPr>
                        <a:t>Проект создан 21.12.2018 на портале </a:t>
                      </a:r>
                      <a:r>
                        <a:rPr lang="en-US" sz="1200" b="0" dirty="0" smtClean="0">
                          <a:solidFill>
                            <a:schemeClr val="tx1"/>
                          </a:solidFill>
                          <a:effectLst/>
                          <a:latin typeface="Segoe UI" panose="020B0502040204020203" pitchFamily="34" charset="0"/>
                          <a:cs typeface="Segoe UI" panose="020B0502040204020203" pitchFamily="34" charset="0"/>
                        </a:rPr>
                        <a:t>regulation.gov.ru</a:t>
                      </a:r>
                      <a:r>
                        <a:rPr lang="ru-RU" sz="1200" b="0" dirty="0" smtClean="0">
                          <a:solidFill>
                            <a:schemeClr val="tx1"/>
                          </a:solidFill>
                          <a:effectLst/>
                          <a:latin typeface="Segoe UI" panose="020B0502040204020203" pitchFamily="34" charset="0"/>
                          <a:cs typeface="Segoe UI" panose="020B0502040204020203" pitchFamily="34" charset="0"/>
                        </a:rPr>
                        <a:t>. Сейчас находится на этапе общественного</a:t>
                      </a:r>
                      <a:r>
                        <a:rPr lang="ru-RU" sz="1200" b="0" baseline="0" dirty="0" smtClean="0">
                          <a:solidFill>
                            <a:schemeClr val="tx1"/>
                          </a:solidFill>
                          <a:effectLst/>
                          <a:latin typeface="Segoe UI" panose="020B0502040204020203" pitchFamily="34" charset="0"/>
                          <a:cs typeface="Segoe UI" panose="020B0502040204020203" pitchFamily="34" charset="0"/>
                        </a:rPr>
                        <a:t> обсуждения, который продлится до 11.01.2019. Планируемый срок вступления в силу, указанный в карточке проекта – июль 2019. Срок провален</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729122">
                <a:tc>
                  <a:txBody>
                    <a:bodyPr/>
                    <a:lstStyle/>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hlinkClick r:id="rId6"/>
                      </a:endParaRPr>
                    </a:p>
                    <a:p>
                      <a:pPr marL="457200" algn="ctr">
                        <a:lnSpc>
                          <a:spcPct val="107000"/>
                        </a:lnSpc>
                        <a:spcAft>
                          <a:spcPts val="0"/>
                        </a:spcAft>
                      </a:pPr>
                      <a:r>
                        <a:rPr lang="en-US" sz="1200" b="0" dirty="0" smtClean="0">
                          <a:solidFill>
                            <a:schemeClr val="tx1"/>
                          </a:solidFill>
                          <a:effectLst/>
                          <a:latin typeface="Segoe UI" panose="020B0502040204020203" pitchFamily="34" charset="0"/>
                          <a:cs typeface="Segoe UI" panose="020B0502040204020203" pitchFamily="34" charset="0"/>
                          <a:hlinkClick r:id="rId6"/>
                        </a:rPr>
                        <a:t>02/04/11-18/00085618</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rPr>
                        <a:t>Новые штрафы по</a:t>
                      </a:r>
                      <a:r>
                        <a:rPr lang="ru-RU" sz="1200" b="0" baseline="0" dirty="0" smtClean="0">
                          <a:solidFill>
                            <a:schemeClr val="tx1"/>
                          </a:solidFill>
                          <a:effectLst/>
                          <a:latin typeface="Segoe UI" panose="020B0502040204020203" pitchFamily="34" charset="0"/>
                          <a:cs typeface="Segoe UI" panose="020B0502040204020203" pitchFamily="34" charset="0"/>
                        </a:rPr>
                        <a:t> 223: для оператора и для заказчика</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rPr>
                        <a:t>Проект создан</a:t>
                      </a:r>
                      <a:r>
                        <a:rPr lang="ru-RU" sz="1200" b="0" baseline="0" dirty="0" smtClean="0">
                          <a:solidFill>
                            <a:schemeClr val="tx1"/>
                          </a:solidFill>
                          <a:effectLst/>
                          <a:latin typeface="Segoe UI" panose="020B0502040204020203" pitchFamily="34" charset="0"/>
                          <a:cs typeface="Segoe UI" panose="020B0502040204020203" pitchFamily="34" charset="0"/>
                        </a:rPr>
                        <a:t> 08.11.2018 на портале </a:t>
                      </a:r>
                      <a:r>
                        <a:rPr lang="en-US" sz="1200" b="0" baseline="0" dirty="0" smtClean="0">
                          <a:solidFill>
                            <a:schemeClr val="tx1"/>
                          </a:solidFill>
                          <a:effectLst/>
                          <a:latin typeface="Segoe UI" panose="020B0502040204020203" pitchFamily="34" charset="0"/>
                          <a:cs typeface="Segoe UI" panose="020B0502040204020203" pitchFamily="34" charset="0"/>
                        </a:rPr>
                        <a:t>regulation.gov.ru</a:t>
                      </a:r>
                      <a:r>
                        <a:rPr lang="ru-RU" sz="1200" b="0" baseline="0" dirty="0" smtClean="0">
                          <a:solidFill>
                            <a:schemeClr val="tx1"/>
                          </a:solidFill>
                          <a:effectLst/>
                          <a:latin typeface="Segoe UI" panose="020B0502040204020203" pitchFamily="34" charset="0"/>
                          <a:cs typeface="Segoe UI" panose="020B0502040204020203" pitchFamily="34" charset="0"/>
                        </a:rPr>
                        <a:t>. 05.12.2018 завершилось публичное обсуждение текста проекта. Следующий этап – подготовка заключения об ОРВ. Планируемый срок вступления в силу – апрель 2019.</a:t>
                      </a:r>
                      <a:r>
                        <a:rPr lang="en-US" sz="1200" b="0" baseline="0" dirty="0" smtClean="0">
                          <a:solidFill>
                            <a:schemeClr val="tx1"/>
                          </a:solidFill>
                          <a:effectLst/>
                          <a:latin typeface="Segoe UI" panose="020B0502040204020203" pitchFamily="34" charset="0"/>
                          <a:cs typeface="Segoe UI" panose="020B0502040204020203" pitchFamily="34" charset="0"/>
                        </a:rPr>
                        <a:t> </a:t>
                      </a:r>
                      <a:r>
                        <a:rPr lang="ru-RU" sz="1200" b="0" baseline="0" dirty="0" smtClean="0">
                          <a:solidFill>
                            <a:schemeClr val="tx1"/>
                          </a:solidFill>
                          <a:effectLst/>
                          <a:latin typeface="Segoe UI" panose="020B0502040204020203" pitchFamily="34" charset="0"/>
                          <a:cs typeface="Segoe UI" panose="020B0502040204020203" pitchFamily="34" charset="0"/>
                        </a:rPr>
                        <a:t>Срок провален</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729122">
                <a:tc>
                  <a:txBody>
                    <a:bodyPr/>
                    <a:lstStyle/>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hlinkClick r:id="rId3"/>
                      </a:endParaRPr>
                    </a:p>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hlinkClick r:id="rId7"/>
                        </a:rPr>
                        <a:t>552869-7</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rPr>
                        <a:t>Установление требований</a:t>
                      </a:r>
                      <a:r>
                        <a:rPr lang="ru-RU" sz="1200" b="0" baseline="0" dirty="0" smtClean="0">
                          <a:solidFill>
                            <a:schemeClr val="tx1"/>
                          </a:solidFill>
                          <a:effectLst/>
                          <a:latin typeface="Segoe UI" panose="020B0502040204020203" pitchFamily="34" charset="0"/>
                          <a:cs typeface="Segoe UI" panose="020B0502040204020203" pitchFamily="34" charset="0"/>
                        </a:rPr>
                        <a:t> к максимальному сроку оплаты по договору (любому по 223) – 30 дней</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rPr>
                        <a:t>Внесен в ГД 24.09.2018. 15.10.2018 направлен правовым</a:t>
                      </a:r>
                      <a:r>
                        <a:rPr lang="ru-RU" sz="1200" b="0" baseline="0" dirty="0" smtClean="0">
                          <a:solidFill>
                            <a:schemeClr val="tx1"/>
                          </a:solidFill>
                          <a:effectLst/>
                          <a:latin typeface="Segoe UI" panose="020B0502040204020203" pitchFamily="34" charset="0"/>
                          <a:cs typeface="Segoe UI" panose="020B0502040204020203" pitchFamily="34" charset="0"/>
                        </a:rPr>
                        <a:t> управлением обратно в профильный комитет на доработку. Включен в примерную программу на июнь 2019. Не рассматривался</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bl>
          </a:graphicData>
        </a:graphic>
      </p:graphicFrame>
      <p:sp>
        <p:nvSpPr>
          <p:cNvPr id="6" name="Заголовок 3"/>
          <p:cNvSpPr>
            <a:spLocks noGrp="1"/>
          </p:cNvSpPr>
          <p:nvPr>
            <p:ph type="title"/>
          </p:nvPr>
        </p:nvSpPr>
        <p:spPr>
          <a:xfrm>
            <a:off x="1797979" y="0"/>
            <a:ext cx="8270696" cy="694951"/>
          </a:xfrm>
        </p:spPr>
        <p:txBody>
          <a:bodyPr>
            <a:normAutofit/>
          </a:bodyPr>
          <a:lstStyle/>
          <a:p>
            <a:r>
              <a:rPr lang="ru-RU" altLang="ru-RU" dirty="0" smtClean="0">
                <a:cs typeface="Segoe UI" panose="020B0502040204020203" pitchFamily="34" charset="0"/>
              </a:rPr>
              <a:t>Изменения, которые пока под вопросом</a:t>
            </a:r>
            <a:endParaRPr lang="ru-RU" altLang="ru-RU" dirty="0">
              <a:latin typeface="Segoe UI" panose="020B0502040204020203" pitchFamily="34" charset="0"/>
              <a:cs typeface="Segoe UI" panose="020B0502040204020203" pitchFamily="34" charset="0"/>
            </a:endParaRPr>
          </a:p>
        </p:txBody>
      </p:sp>
      <p:sp>
        <p:nvSpPr>
          <p:cNvPr id="11" name="TextBox 10"/>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pic>
        <p:nvPicPr>
          <p:cNvPr id="13" name="Рисунок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41138" y="4719957"/>
            <a:ext cx="152400" cy="152400"/>
          </a:xfrm>
          <a:prstGeom prst="rect">
            <a:avLst/>
          </a:prstGeom>
        </p:spPr>
      </p:pic>
      <p:pic>
        <p:nvPicPr>
          <p:cNvPr id="14" name="Рисунок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87022" y="5872969"/>
            <a:ext cx="152400" cy="152400"/>
          </a:xfrm>
          <a:prstGeom prst="rect">
            <a:avLst/>
          </a:prstGeom>
        </p:spPr>
      </p:pic>
      <p:pic>
        <p:nvPicPr>
          <p:cNvPr id="15" name="Рисунок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87022" y="1231903"/>
            <a:ext cx="152400" cy="152400"/>
          </a:xfrm>
          <a:prstGeom prst="rect">
            <a:avLst/>
          </a:prstGeom>
        </p:spPr>
      </p:pic>
      <p:sp>
        <p:nvSpPr>
          <p:cNvPr id="16" name="TextBox 15"/>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479392289"/>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endParaRPr lang="ru-RU" sz="4000" dirty="0" smtClean="0"/>
          </a:p>
        </p:txBody>
      </p:sp>
      <p:graphicFrame>
        <p:nvGraphicFramePr>
          <p:cNvPr id="2" name="Таблица 1"/>
          <p:cNvGraphicFramePr>
            <a:graphicFrameLocks noGrp="1"/>
          </p:cNvGraphicFramePr>
          <p:nvPr>
            <p:extLst>
              <p:ext uri="{D42A27DB-BD31-4B8C-83A1-F6EECF244321}">
                <p14:modId xmlns:p14="http://schemas.microsoft.com/office/powerpoint/2010/main" val="4218253840"/>
              </p:ext>
            </p:extLst>
          </p:nvPr>
        </p:nvGraphicFramePr>
        <p:xfrm>
          <a:off x="110796" y="801029"/>
          <a:ext cx="12007274" cy="5050932"/>
        </p:xfrm>
        <a:graphic>
          <a:graphicData uri="http://schemas.openxmlformats.org/drawingml/2006/table">
            <a:tbl>
              <a:tblPr firstRow="1" firstCol="1" bandRow="1">
                <a:tableStyleId>{5C22544A-7EE6-4342-B048-85BDC9FD1C3A}</a:tableStyleId>
              </a:tblPr>
              <a:tblGrid>
                <a:gridCol w="4006592"/>
                <a:gridCol w="4006592"/>
                <a:gridCol w="3994090"/>
              </a:tblGrid>
              <a:tr h="169262">
                <a:tc>
                  <a:txBody>
                    <a:bodyPr/>
                    <a:lstStyle/>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Номер</a:t>
                      </a:r>
                      <a:r>
                        <a:rPr lang="en-US" sz="1200" dirty="0" smtClean="0">
                          <a:effectLst/>
                          <a:latin typeface="Segoe UI" panose="020B0502040204020203" pitchFamily="34" charset="0"/>
                          <a:ea typeface="Calibri" panose="020F0502020204030204" pitchFamily="34" charset="0"/>
                          <a:cs typeface="Segoe UI" panose="020B0502040204020203" pitchFamily="34" charset="0"/>
                        </a:rPr>
                        <a:t>/ID</a:t>
                      </a:r>
                      <a:r>
                        <a:rPr lang="ru-RU" sz="1200" dirty="0" smtClean="0">
                          <a:effectLst/>
                          <a:latin typeface="Segoe UI" panose="020B0502040204020203" pitchFamily="34" charset="0"/>
                          <a:ea typeface="Calibri" panose="020F0502020204030204" pitchFamily="34" charset="0"/>
                          <a:cs typeface="Segoe UI" panose="020B0502040204020203" pitchFamily="34" charset="0"/>
                        </a:rPr>
                        <a:t> проекта</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О чем проект</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r>
                        <a:rPr lang="ru-RU" sz="1300" dirty="0" smtClean="0">
                          <a:effectLst/>
                          <a:latin typeface="Segoe UI" panose="020B0502040204020203" pitchFamily="34" charset="0"/>
                          <a:ea typeface="+mn-ea"/>
                          <a:cs typeface="Segoe UI" panose="020B0502040204020203" pitchFamily="34" charset="0"/>
                        </a:rPr>
                        <a:t>Статус</a:t>
                      </a:r>
                      <a:r>
                        <a:rPr lang="ru-RU" sz="1300" baseline="0" dirty="0" smtClean="0">
                          <a:effectLst/>
                          <a:latin typeface="Segoe UI" panose="020B0502040204020203" pitchFamily="34" charset="0"/>
                          <a:ea typeface="+mn-ea"/>
                          <a:cs typeface="Segoe UI" panose="020B0502040204020203" pitchFamily="34" charset="0"/>
                        </a:rPr>
                        <a:t> проекта, дата последнего события</a:t>
                      </a:r>
                      <a:endParaRPr lang="ru-RU" sz="13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r>
              <a:tr h="507452">
                <a:tc>
                  <a:txBody>
                    <a:bodyPr/>
                    <a:lstStyle/>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hlinkClick r:id="rId3"/>
                      </a:endParaRPr>
                    </a:p>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hlinkClick r:id="rId4"/>
                        </a:rPr>
                        <a:t>640180-7</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rPr>
                        <a:t>Установление требований</a:t>
                      </a:r>
                      <a:r>
                        <a:rPr lang="ru-RU" sz="1200" b="0" baseline="0" dirty="0" smtClean="0">
                          <a:solidFill>
                            <a:schemeClr val="tx1"/>
                          </a:solidFill>
                          <a:effectLst/>
                          <a:latin typeface="Segoe UI" panose="020B0502040204020203" pitchFamily="34" charset="0"/>
                          <a:cs typeface="Segoe UI" panose="020B0502040204020203" pitchFamily="34" charset="0"/>
                        </a:rPr>
                        <a:t> к максимальному сроку оплаты по договору (любому по 223) – 30 дней</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rPr>
                        <a:t>Внесен в ГД 06.02.2019. 25.02.2019</a:t>
                      </a:r>
                      <a:r>
                        <a:rPr lang="ru-RU" sz="1200" b="0" baseline="0" dirty="0" smtClean="0">
                          <a:solidFill>
                            <a:schemeClr val="tx1"/>
                          </a:solidFill>
                          <a:effectLst/>
                          <a:latin typeface="Segoe UI" panose="020B0502040204020203" pitchFamily="34" charset="0"/>
                          <a:cs typeface="Segoe UI" panose="020B0502040204020203" pitchFamily="34" charset="0"/>
                        </a:rPr>
                        <a:t> был принят к рассмотрению. Планировался к рассмотрению 04.03.2019, но рассмотрен не был. Включен в примерную программу на май 2019. Не рассматривался</a:t>
                      </a:r>
                    </a:p>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1000132">
                <a:tc>
                  <a:txBody>
                    <a:bodyPr/>
                    <a:lstStyle/>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hlinkClick r:id="rId5"/>
                        </a:rPr>
                        <a:t>496774-7</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baseline="0" dirty="0" smtClean="0">
                        <a:solidFill>
                          <a:schemeClr val="tx1"/>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solidFill>
                          <a:effectLst/>
                          <a:latin typeface="Segoe UI" panose="020B0502040204020203" pitchFamily="34" charset="0"/>
                          <a:cs typeface="Segoe UI" panose="020B0502040204020203" pitchFamily="34" charset="0"/>
                        </a:rPr>
                        <a:t>Добавление основания для направления сведений об участнике в РНП – односторонний отказ от исполнения договора вследствие нарушений существенных условий (без решения суда)</a:t>
                      </a:r>
                    </a:p>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rPr>
                        <a:t>Внесен в ГД 26.06.2018. 19.02.2019</a:t>
                      </a:r>
                      <a:r>
                        <a:rPr lang="ru-RU" sz="1200" b="0" baseline="0" dirty="0" smtClean="0">
                          <a:solidFill>
                            <a:schemeClr val="tx1"/>
                          </a:solidFill>
                          <a:effectLst/>
                          <a:latin typeface="Segoe UI" panose="020B0502040204020203" pitchFamily="34" charset="0"/>
                          <a:cs typeface="Segoe UI" panose="020B0502040204020203" pitchFamily="34" charset="0"/>
                        </a:rPr>
                        <a:t> был рассмотрен профильным комитетом ГД и правовым управлением. Профильный комитет предложил отклонить принятие, мотивируя риском злоупотребления заказчиков. Правовое же управление поддержало проект. 11.03.2019 рассмотрение перенесено. 10.04.2019 проект не рассматривался. 11.04.2019 был отклонен.</a:t>
                      </a:r>
                    </a:p>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743724">
                <a:tc>
                  <a:txBody>
                    <a:bodyPr/>
                    <a:lstStyle/>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hlinkClick r:id="rId6"/>
                        </a:rPr>
                        <a:t>446716-7</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rPr>
                        <a:t>Исключение</a:t>
                      </a:r>
                      <a:r>
                        <a:rPr lang="ru-RU" sz="1200" b="0" baseline="0" dirty="0" smtClean="0">
                          <a:solidFill>
                            <a:schemeClr val="tx1"/>
                          </a:solidFill>
                          <a:effectLst/>
                          <a:latin typeface="Segoe UI" panose="020B0502040204020203" pitchFamily="34" charset="0"/>
                          <a:cs typeface="Segoe UI" panose="020B0502040204020203" pitchFamily="34" charset="0"/>
                        </a:rPr>
                        <a:t> из 223-ФЗ положения о нераспространении на закупки у взаимозависимых лиц действия закона (п.13 ч.4 ст.1 223-ФЗ)</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rPr>
                        <a:t>Проект создан 20.04.2018. 08.05.2018 был принят к рассмотрению.</a:t>
                      </a:r>
                      <a:r>
                        <a:rPr lang="ru-RU" sz="1200" b="0" baseline="0" dirty="0" smtClean="0">
                          <a:solidFill>
                            <a:schemeClr val="tx1"/>
                          </a:solidFill>
                          <a:effectLst/>
                          <a:latin typeface="Segoe UI" panose="020B0502040204020203" pitchFamily="34" charset="0"/>
                          <a:cs typeface="Segoe UI" panose="020B0502040204020203" pitchFamily="34" charset="0"/>
                        </a:rPr>
                        <a:t> 05.02.2019 был предложен к отклонению, а 14.02.2019 – отклонен.</a:t>
                      </a:r>
                    </a:p>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729122">
                <a:tc>
                  <a:txBody>
                    <a:bodyPr/>
                    <a:lstStyle/>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hlinkClick r:id="rId7"/>
                      </a:endParaRPr>
                    </a:p>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hlinkClick r:id="rId8"/>
                        </a:rPr>
                        <a:t>339730-7</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rPr>
                        <a:t>Добавление требования к составу заявки участника о раскрытии в</a:t>
                      </a:r>
                      <a:r>
                        <a:rPr lang="ru-RU" sz="1200" b="0" baseline="0" dirty="0" smtClean="0">
                          <a:solidFill>
                            <a:schemeClr val="tx1"/>
                          </a:solidFill>
                          <a:effectLst/>
                          <a:latin typeface="Segoe UI" panose="020B0502040204020203" pitchFamily="34" charset="0"/>
                          <a:cs typeface="Segoe UI" panose="020B0502040204020203" pitchFamily="34" charset="0"/>
                        </a:rPr>
                        <a:t> составе заявки сведений о выгодоприобретателях</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rPr>
                        <a:t>Внесен в ГД 13.12.2017.</a:t>
                      </a:r>
                      <a:r>
                        <a:rPr lang="ru-RU" sz="1200" b="0" baseline="0" dirty="0" smtClean="0">
                          <a:solidFill>
                            <a:schemeClr val="tx1"/>
                          </a:solidFill>
                          <a:effectLst/>
                          <a:latin typeface="Segoe UI" panose="020B0502040204020203" pitchFamily="34" charset="0"/>
                          <a:cs typeface="Segoe UI" panose="020B0502040204020203" pitchFamily="34" charset="0"/>
                        </a:rPr>
                        <a:t> 12.02.2019 проект был предложен к отклонению. Трижды переносился в феврале-марте, так и не рассмотрен.</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bl>
          </a:graphicData>
        </a:graphic>
      </p:graphicFrame>
      <p:sp>
        <p:nvSpPr>
          <p:cNvPr id="6" name="Заголовок 3"/>
          <p:cNvSpPr>
            <a:spLocks noGrp="1"/>
          </p:cNvSpPr>
          <p:nvPr>
            <p:ph type="title"/>
          </p:nvPr>
        </p:nvSpPr>
        <p:spPr>
          <a:xfrm>
            <a:off x="1797979" y="0"/>
            <a:ext cx="8270696" cy="694951"/>
          </a:xfrm>
        </p:spPr>
        <p:txBody>
          <a:bodyPr>
            <a:normAutofit/>
          </a:bodyPr>
          <a:lstStyle/>
          <a:p>
            <a:r>
              <a:rPr lang="ru-RU" altLang="ru-RU" dirty="0" smtClean="0">
                <a:cs typeface="Segoe UI" panose="020B0502040204020203" pitchFamily="34" charset="0"/>
              </a:rPr>
              <a:t>Изменения, которые пока под вопросом</a:t>
            </a:r>
            <a:endParaRPr lang="ru-RU" altLang="ru-RU" dirty="0">
              <a:latin typeface="Segoe UI" panose="020B0502040204020203" pitchFamily="34" charset="0"/>
              <a:cs typeface="Segoe UI" panose="020B0502040204020203" pitchFamily="34" charset="0"/>
            </a:endParaRPr>
          </a:p>
        </p:txBody>
      </p:sp>
      <p:sp>
        <p:nvSpPr>
          <p:cNvPr id="11" name="TextBox 10"/>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pic>
        <p:nvPicPr>
          <p:cNvPr id="13" name="Рисунок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687022" y="4318973"/>
            <a:ext cx="152400" cy="152400"/>
          </a:xfrm>
          <a:prstGeom prst="rect">
            <a:avLst/>
          </a:prstGeom>
        </p:spPr>
      </p:pic>
      <p:pic>
        <p:nvPicPr>
          <p:cNvPr id="15" name="Рисунок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687022" y="1231903"/>
            <a:ext cx="152400" cy="152400"/>
          </a:xfrm>
          <a:prstGeom prst="rect">
            <a:avLst/>
          </a:prstGeom>
        </p:spPr>
      </p:pic>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20560517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endParaRPr lang="ru-RU" sz="4000" dirty="0" smtClean="0"/>
          </a:p>
        </p:txBody>
      </p:sp>
      <p:graphicFrame>
        <p:nvGraphicFramePr>
          <p:cNvPr id="2" name="Таблица 1"/>
          <p:cNvGraphicFramePr>
            <a:graphicFrameLocks noGrp="1"/>
          </p:cNvGraphicFramePr>
          <p:nvPr>
            <p:extLst>
              <p:ext uri="{D42A27DB-BD31-4B8C-83A1-F6EECF244321}">
                <p14:modId xmlns:p14="http://schemas.microsoft.com/office/powerpoint/2010/main" val="877994077"/>
              </p:ext>
            </p:extLst>
          </p:nvPr>
        </p:nvGraphicFramePr>
        <p:xfrm>
          <a:off x="110796" y="801029"/>
          <a:ext cx="12007274" cy="1973326"/>
        </p:xfrm>
        <a:graphic>
          <a:graphicData uri="http://schemas.openxmlformats.org/drawingml/2006/table">
            <a:tbl>
              <a:tblPr firstRow="1" firstCol="1" bandRow="1">
                <a:tableStyleId>{5C22544A-7EE6-4342-B048-85BDC9FD1C3A}</a:tableStyleId>
              </a:tblPr>
              <a:tblGrid>
                <a:gridCol w="4006592"/>
                <a:gridCol w="4006592"/>
                <a:gridCol w="3994090"/>
              </a:tblGrid>
              <a:tr h="169262">
                <a:tc>
                  <a:txBody>
                    <a:bodyPr/>
                    <a:lstStyle/>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Номер</a:t>
                      </a:r>
                      <a:r>
                        <a:rPr lang="en-US" sz="1200" dirty="0" smtClean="0">
                          <a:effectLst/>
                          <a:latin typeface="Segoe UI" panose="020B0502040204020203" pitchFamily="34" charset="0"/>
                          <a:ea typeface="Calibri" panose="020F0502020204030204" pitchFamily="34" charset="0"/>
                          <a:cs typeface="Segoe UI" panose="020B0502040204020203" pitchFamily="34" charset="0"/>
                        </a:rPr>
                        <a:t>/ID</a:t>
                      </a:r>
                      <a:r>
                        <a:rPr lang="ru-RU" sz="1200" dirty="0" smtClean="0">
                          <a:effectLst/>
                          <a:latin typeface="Segoe UI" panose="020B0502040204020203" pitchFamily="34" charset="0"/>
                          <a:ea typeface="Calibri" panose="020F0502020204030204" pitchFamily="34" charset="0"/>
                          <a:cs typeface="Segoe UI" panose="020B0502040204020203" pitchFamily="34" charset="0"/>
                        </a:rPr>
                        <a:t> проекта</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О чем проект</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r>
                        <a:rPr lang="ru-RU" sz="1300" dirty="0" smtClean="0">
                          <a:effectLst/>
                          <a:latin typeface="Segoe UI" panose="020B0502040204020203" pitchFamily="34" charset="0"/>
                          <a:ea typeface="+mn-ea"/>
                          <a:cs typeface="Segoe UI" panose="020B0502040204020203" pitchFamily="34" charset="0"/>
                        </a:rPr>
                        <a:t>Статус</a:t>
                      </a:r>
                      <a:r>
                        <a:rPr lang="ru-RU" sz="1300" baseline="0" dirty="0" smtClean="0">
                          <a:effectLst/>
                          <a:latin typeface="Segoe UI" panose="020B0502040204020203" pitchFamily="34" charset="0"/>
                          <a:ea typeface="+mn-ea"/>
                          <a:cs typeface="Segoe UI" panose="020B0502040204020203" pitchFamily="34" charset="0"/>
                        </a:rPr>
                        <a:t> проекта, дата последнего события</a:t>
                      </a:r>
                      <a:endParaRPr lang="ru-RU" sz="13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r>
              <a:tr h="507452">
                <a:tc>
                  <a:txBody>
                    <a:bodyPr/>
                    <a:lstStyle/>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hlinkClick r:id="rId3"/>
                      </a:endParaRPr>
                    </a:p>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hlinkClick r:id="rId4"/>
                        </a:rPr>
                        <a:t>809086-7</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rPr>
                        <a:t>Распространение</a:t>
                      </a:r>
                      <a:r>
                        <a:rPr lang="ru-RU" sz="1200" b="0" baseline="0" dirty="0" smtClean="0">
                          <a:solidFill>
                            <a:schemeClr val="tx1"/>
                          </a:solidFill>
                          <a:effectLst/>
                          <a:latin typeface="Segoe UI" panose="020B0502040204020203" pitchFamily="34" charset="0"/>
                          <a:cs typeface="Segoe UI" panose="020B0502040204020203" pitchFamily="34" charset="0"/>
                        </a:rPr>
                        <a:t> закона в отношении всех организаций, работающих в регулируемых сферах деятельности</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rPr>
                        <a:t>Внесен</a:t>
                      </a:r>
                      <a:r>
                        <a:rPr lang="ru-RU" sz="1200" b="0" baseline="0" dirty="0" smtClean="0">
                          <a:solidFill>
                            <a:schemeClr val="tx1"/>
                          </a:solidFill>
                          <a:effectLst/>
                          <a:latin typeface="Segoe UI" panose="020B0502040204020203" pitchFamily="34" charset="0"/>
                          <a:cs typeface="Segoe UI" panose="020B0502040204020203" pitchFamily="34" charset="0"/>
                        </a:rPr>
                        <a:t> в ГД 09.10.2019. 10.10.2019 направлен в профильный комитет</a:t>
                      </a:r>
                    </a:p>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1000132">
                <a:tc>
                  <a:txBody>
                    <a:bodyPr/>
                    <a:lstStyle/>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hlinkClick r:id="rId5"/>
                        </a:rPr>
                        <a:t>01/05/08-19/00093709</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en-US" sz="1200" b="0" baseline="0" dirty="0" smtClean="0">
                        <a:solidFill>
                          <a:schemeClr val="tx1"/>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solidFill>
                          <a:effectLst/>
                          <a:latin typeface="Segoe UI" panose="020B0502040204020203" pitchFamily="34" charset="0"/>
                          <a:cs typeface="Segoe UI" panose="020B0502040204020203" pitchFamily="34" charset="0"/>
                        </a:rPr>
                        <a:t>Установление обязательства описывать в Положении о закупке порядок обоснования НМЦД</a:t>
                      </a: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solidFill>
                          <a:effectLst/>
                          <a:latin typeface="Segoe UI" panose="020B0502040204020203" pitchFamily="34" charset="0"/>
                          <a:cs typeface="Segoe UI" panose="020B0502040204020203" pitchFamily="34" charset="0"/>
                        </a:rPr>
                        <a:t>Создан на портале </a:t>
                      </a:r>
                      <a:r>
                        <a:rPr lang="en-US" sz="1200" b="0" dirty="0" smtClean="0">
                          <a:solidFill>
                            <a:schemeClr val="tx1"/>
                          </a:solidFill>
                          <a:effectLst/>
                          <a:latin typeface="Segoe UI" panose="020B0502040204020203" pitchFamily="34" charset="0"/>
                          <a:cs typeface="Segoe UI" panose="020B0502040204020203" pitchFamily="34" charset="0"/>
                        </a:rPr>
                        <a:t>regulation.gov.ru 05</a:t>
                      </a:r>
                      <a:r>
                        <a:rPr lang="ru-RU" sz="1200" b="0" dirty="0" smtClean="0">
                          <a:solidFill>
                            <a:schemeClr val="tx1"/>
                          </a:solidFill>
                          <a:effectLst/>
                          <a:latin typeface="Segoe UI" panose="020B0502040204020203" pitchFamily="34" charset="0"/>
                          <a:cs typeface="Segoe UI" panose="020B0502040204020203" pitchFamily="34" charset="0"/>
                        </a:rPr>
                        <a:t>.08.2019.</a:t>
                      </a:r>
                      <a:r>
                        <a:rPr lang="ru-RU" sz="1200" b="0" baseline="0" dirty="0" smtClean="0">
                          <a:solidFill>
                            <a:schemeClr val="tx1"/>
                          </a:solidFill>
                          <a:effectLst/>
                          <a:latin typeface="Segoe UI" panose="020B0502040204020203" pitchFamily="34" charset="0"/>
                          <a:cs typeface="Segoe UI" panose="020B0502040204020203" pitchFamily="34" charset="0"/>
                        </a:rPr>
                        <a:t> 14.10.2019 переведен на этап АЭ и общественного обсуждения. Этап продлится до 28.10.2019</a:t>
                      </a:r>
                    </a:p>
                    <a:p>
                      <a:pPr marL="457200" algn="ctr">
                        <a:lnSpc>
                          <a:spcPct val="107000"/>
                        </a:lnSpc>
                        <a:spcAft>
                          <a:spcPts val="0"/>
                        </a:spcAft>
                      </a:pPr>
                      <a:endParaRPr lang="ru-RU" sz="1200" b="0" dirty="0" smtClean="0">
                        <a:solidFill>
                          <a:schemeClr val="tx1"/>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bl>
          </a:graphicData>
        </a:graphic>
      </p:graphicFrame>
      <p:sp>
        <p:nvSpPr>
          <p:cNvPr id="6" name="Заголовок 3"/>
          <p:cNvSpPr>
            <a:spLocks noGrp="1"/>
          </p:cNvSpPr>
          <p:nvPr>
            <p:ph type="title"/>
          </p:nvPr>
        </p:nvSpPr>
        <p:spPr>
          <a:xfrm>
            <a:off x="1797979" y="0"/>
            <a:ext cx="8270696" cy="694951"/>
          </a:xfrm>
        </p:spPr>
        <p:txBody>
          <a:bodyPr>
            <a:normAutofit/>
          </a:bodyPr>
          <a:lstStyle/>
          <a:p>
            <a:r>
              <a:rPr lang="ru-RU" altLang="ru-RU" dirty="0" smtClean="0">
                <a:cs typeface="Segoe UI" panose="020B0502040204020203" pitchFamily="34" charset="0"/>
              </a:rPr>
              <a:t>Изменения, которые пока под вопросом</a:t>
            </a:r>
            <a:endParaRPr lang="ru-RU" altLang="ru-RU" dirty="0">
              <a:latin typeface="Segoe UI" panose="020B0502040204020203" pitchFamily="34" charset="0"/>
              <a:cs typeface="Segoe UI" panose="020B0502040204020203" pitchFamily="34" charset="0"/>
            </a:endParaRPr>
          </a:p>
        </p:txBody>
      </p:sp>
      <p:sp>
        <p:nvSpPr>
          <p:cNvPr id="11" name="TextBox 10"/>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pic>
        <p:nvPicPr>
          <p:cNvPr id="13" name="Рисунок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41138" y="1797189"/>
            <a:ext cx="152400" cy="152400"/>
          </a:xfrm>
          <a:prstGeom prst="rect">
            <a:avLst/>
          </a:prstGeom>
        </p:spPr>
      </p:pic>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318040610"/>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endParaRPr lang="ru-RU" sz="4000" dirty="0" smtClean="0"/>
          </a:p>
        </p:txBody>
      </p:sp>
      <p:graphicFrame>
        <p:nvGraphicFramePr>
          <p:cNvPr id="2" name="Таблица 1"/>
          <p:cNvGraphicFramePr>
            <a:graphicFrameLocks noGrp="1"/>
          </p:cNvGraphicFramePr>
          <p:nvPr>
            <p:extLst>
              <p:ext uri="{D42A27DB-BD31-4B8C-83A1-F6EECF244321}">
                <p14:modId xmlns:p14="http://schemas.microsoft.com/office/powerpoint/2010/main" val="3639687137"/>
              </p:ext>
            </p:extLst>
          </p:nvPr>
        </p:nvGraphicFramePr>
        <p:xfrm>
          <a:off x="110796" y="764555"/>
          <a:ext cx="12007274" cy="4733529"/>
        </p:xfrm>
        <a:graphic>
          <a:graphicData uri="http://schemas.openxmlformats.org/drawingml/2006/table">
            <a:tbl>
              <a:tblPr firstRow="1" firstCol="1" bandRow="1">
                <a:tableStyleId>{5C22544A-7EE6-4342-B048-85BDC9FD1C3A}</a:tableStyleId>
              </a:tblPr>
              <a:tblGrid>
                <a:gridCol w="2142878"/>
                <a:gridCol w="3223491"/>
                <a:gridCol w="6640905"/>
              </a:tblGrid>
              <a:tr h="169262">
                <a:tc>
                  <a:txBody>
                    <a:bodyPr/>
                    <a:lstStyle/>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Реквизиты нормы, краткое</a:t>
                      </a:r>
                      <a:r>
                        <a:rPr lang="ru-RU" sz="1200" baseline="0" dirty="0" smtClean="0">
                          <a:effectLst/>
                          <a:latin typeface="Segoe UI" panose="020B0502040204020203" pitchFamily="34" charset="0"/>
                          <a:ea typeface="Calibri" panose="020F0502020204030204" pitchFamily="34" charset="0"/>
                          <a:cs typeface="Segoe UI" panose="020B0502040204020203" pitchFamily="34" charset="0"/>
                        </a:rPr>
                        <a:t> описание</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Текущая</a:t>
                      </a:r>
                      <a:r>
                        <a:rPr lang="ru-RU" sz="1200" baseline="0" dirty="0" smtClean="0">
                          <a:effectLst/>
                          <a:latin typeface="Segoe UI" panose="020B0502040204020203" pitchFamily="34" charset="0"/>
                          <a:ea typeface="Calibri" panose="020F0502020204030204" pitchFamily="34" charset="0"/>
                          <a:cs typeface="Segoe UI" panose="020B0502040204020203" pitchFamily="34" charset="0"/>
                        </a:rPr>
                        <a:t> редакция</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r>
                        <a:rPr lang="ru-RU" sz="1100" dirty="0" smtClean="0">
                          <a:effectLst/>
                          <a:latin typeface="Segoe UI" panose="020B0502040204020203" pitchFamily="34" charset="0"/>
                          <a:cs typeface="Segoe UI" panose="020B0502040204020203" pitchFamily="34" charset="0"/>
                        </a:rPr>
                        <a:t>Будущая редакция</a:t>
                      </a:r>
                      <a:endParaRPr lang="ru-RU" sz="11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r>
              <a:tr h="1993631">
                <a:tc>
                  <a:txBody>
                    <a:bodyPr/>
                    <a:lstStyle/>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Корректировка</a:t>
                      </a: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ч</a:t>
                      </a:r>
                      <a:r>
                        <a:rPr lang="ru-RU" sz="1200" b="0" baseline="0" dirty="0" smtClean="0">
                          <a:solidFill>
                            <a:schemeClr val="tx1"/>
                          </a:solidFill>
                          <a:effectLst/>
                          <a:latin typeface="Segoe UI" panose="020B0502040204020203" pitchFamily="34" charset="0"/>
                          <a:cs typeface="Segoe UI" panose="020B0502040204020203" pitchFamily="34" charset="0"/>
                        </a:rPr>
                        <a:t>.</a:t>
                      </a:r>
                      <a:r>
                        <a:rPr lang="ru-RU" sz="1200" b="0" kern="1200" baseline="0" dirty="0" smtClean="0">
                          <a:solidFill>
                            <a:schemeClr val="tx1"/>
                          </a:solidFill>
                          <a:effectLst/>
                          <a:latin typeface="Segoe UI" panose="020B0502040204020203" pitchFamily="34" charset="0"/>
                          <a:ea typeface="+mn-ea"/>
                          <a:cs typeface="Segoe UI" panose="020B0502040204020203" pitchFamily="34" charset="0"/>
                        </a:rPr>
                        <a:t>1</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ст.7.32.3 КоАП (неверный выбор формы проведения закупки). Введение нового правонарушения - неверно выбранный способ закупки (в том числе ЕП)</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Осуществление закупки… если такая закупка… должна осуществляться в электронной форме, в иной форме…</a:t>
                      </a:r>
                    </a:p>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Размер штрафа:</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10 000 – 30 000 на должностное лицо,</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100 000 – 300 000 на юридическое лицо</a:t>
                      </a:r>
                    </a:p>
                  </a:txBody>
                  <a:tcPr marL="39223" marR="39223" marT="0" marB="0">
                    <a:solidFill>
                      <a:srgbClr val="F2F2F2"/>
                    </a:solidFill>
                  </a:tcPr>
                </a:tc>
                <a:tc>
                  <a:txBody>
                    <a:bodyPr/>
                    <a:lstStyle/>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Осуществление закупки… если такая закупка… должна осуществляться в электронной форме, в иной форме, </a:t>
                      </a:r>
                      <a:r>
                        <a:rPr lang="ru-RU" sz="1200" b="0" baseline="0" dirty="0" smtClean="0">
                          <a:solidFill>
                            <a:srgbClr val="0070C0"/>
                          </a:solidFill>
                          <a:effectLst/>
                          <a:latin typeface="Segoe UI" panose="020B0502040204020203" pitchFamily="34" charset="0"/>
                          <a:cs typeface="Segoe UI" panose="020B0502040204020203" pitchFamily="34" charset="0"/>
                        </a:rPr>
                        <a:t>принятие решения о способе проведения закупок, в том числе решения о закупке у ЕП, с нарушением требований, установленных законодательством</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a:t>
                      </a:r>
                    </a:p>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Размер штрафа:</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10 000 – 30 000 на должностное лицо,</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100 000 – 300 000 на юридическое лицо</a:t>
                      </a:r>
                    </a:p>
                  </a:txBody>
                  <a:tcPr marL="39223" marR="39223" marT="0" marB="0">
                    <a:solidFill>
                      <a:srgbClr val="F2F2F2"/>
                    </a:solidFill>
                  </a:tcPr>
                </a:tc>
              </a:tr>
              <a:tr h="0">
                <a:tc>
                  <a:txBody>
                    <a:bodyPr/>
                    <a:lstStyle/>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Корректировка</a:t>
                      </a: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ч</a:t>
                      </a:r>
                      <a:r>
                        <a:rPr lang="ru-RU" sz="1200" b="0" baseline="0" dirty="0" smtClean="0">
                          <a:solidFill>
                            <a:schemeClr val="tx1"/>
                          </a:solidFill>
                          <a:effectLst/>
                          <a:latin typeface="Segoe UI" panose="020B0502040204020203" pitchFamily="34" charset="0"/>
                          <a:cs typeface="Segoe UI" panose="020B0502040204020203" pitchFamily="34" charset="0"/>
                        </a:rPr>
                        <a:t>.</a:t>
                      </a:r>
                      <a:r>
                        <a:rPr lang="ru-RU" sz="1200" b="0" kern="1200" baseline="0" dirty="0" smtClean="0">
                          <a:solidFill>
                            <a:schemeClr val="tx1"/>
                          </a:solidFill>
                          <a:effectLst/>
                          <a:latin typeface="Segoe UI" panose="020B0502040204020203" pitchFamily="34" charset="0"/>
                          <a:ea typeface="+mn-ea"/>
                          <a:cs typeface="Segoe UI" panose="020B0502040204020203" pitchFamily="34" charset="0"/>
                        </a:rPr>
                        <a:t>4</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ст.7.32.3 КоАП (нарушение сроков размещения информации о закупке в ЕИС). Введение нового правонарушения – нарушение сроков направления информации оператору ЭП</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just">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Нарушение… предусмотренных законодательством… сроков размещения в ЕИС информации…</a:t>
                      </a:r>
                    </a:p>
                    <a:p>
                      <a:pPr marL="457200" algn="just">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Размер штрафа:</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2 000 – 5 000 на должностное лицо,</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10 000 – 30 000 на юридическое лицо</a:t>
                      </a:r>
                    </a:p>
                    <a:p>
                      <a:pPr marL="457200" algn="just">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1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endParaRPr lang="ru-RU" sz="11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Нарушение… предусмотренных законодательством… сроков размещения в ЕИС, </a:t>
                      </a:r>
                      <a:r>
                        <a:rPr lang="ru-RU" sz="1200" b="0" baseline="0" dirty="0" smtClean="0">
                          <a:solidFill>
                            <a:srgbClr val="0070C0"/>
                          </a:solidFill>
                          <a:effectLst/>
                          <a:latin typeface="Segoe UI" panose="020B0502040204020203" pitchFamily="34" charset="0"/>
                          <a:cs typeface="Segoe UI" panose="020B0502040204020203" pitchFamily="34" charset="0"/>
                        </a:rPr>
                        <a:t>направления оператору ЭП </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информации…</a:t>
                      </a:r>
                    </a:p>
                    <a:p>
                      <a:pPr marL="457200" algn="just">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Размер штрафа:</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2 000 – 5 000 на должностное лицо,</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10 000 – 30 000 на юридическое лицо</a:t>
                      </a:r>
                    </a:p>
                  </a:txBody>
                  <a:tcPr marL="39223" marR="39223" marT="0" marB="0">
                    <a:solidFill>
                      <a:srgbClr val="F2F2F2"/>
                    </a:solidFill>
                  </a:tcPr>
                </a:tc>
              </a:tr>
            </a:tbl>
          </a:graphicData>
        </a:graphic>
      </p:graphicFrame>
      <p:sp>
        <p:nvSpPr>
          <p:cNvPr id="6" name="Заголовок 3"/>
          <p:cNvSpPr>
            <a:spLocks noGrp="1"/>
          </p:cNvSpPr>
          <p:nvPr>
            <p:ph type="title"/>
          </p:nvPr>
        </p:nvSpPr>
        <p:spPr>
          <a:xfrm>
            <a:off x="1797979" y="0"/>
            <a:ext cx="8270696" cy="694951"/>
          </a:xfrm>
        </p:spPr>
        <p:txBody>
          <a:bodyPr>
            <a:normAutofit/>
          </a:bodyPr>
          <a:lstStyle/>
          <a:p>
            <a:r>
              <a:rPr lang="ru-RU" altLang="ru-RU" dirty="0">
                <a:cs typeface="Segoe UI" panose="020B0502040204020203" pitchFamily="34" charset="0"/>
                <a:hlinkClick r:id="rId3"/>
              </a:rPr>
              <a:t>Проект </a:t>
            </a:r>
            <a:r>
              <a:rPr lang="ru-RU" altLang="ru-RU" dirty="0" smtClean="0">
                <a:cs typeface="Segoe UI" panose="020B0502040204020203" pitchFamily="34" charset="0"/>
                <a:hlinkClick r:id="rId3"/>
              </a:rPr>
              <a:t>85618</a:t>
            </a:r>
            <a:r>
              <a:rPr lang="ru-RU" altLang="ru-RU" dirty="0" smtClean="0">
                <a:cs typeface="Segoe UI" panose="020B0502040204020203" pitchFamily="34" charset="0"/>
              </a:rPr>
              <a:t>. новые штрафы для заказчиков</a:t>
            </a:r>
            <a:endParaRPr lang="ru-RU" altLang="ru-RU" dirty="0">
              <a:latin typeface="Segoe UI" panose="020B0502040204020203" pitchFamily="34" charset="0"/>
              <a:cs typeface="Segoe UI" panose="020B0502040204020203" pitchFamily="34" charset="0"/>
            </a:endParaRPr>
          </a:p>
        </p:txBody>
      </p:sp>
      <p:sp>
        <p:nvSpPr>
          <p:cNvPr id="11" name="TextBox 10"/>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8" name="TextBox 7"/>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921204249"/>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3329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4000" dirty="0" smtClean="0"/>
              <a:t>ПРИНЯТЫЕ ИЗМЕНЕНИЯ</a:t>
            </a:r>
            <a:endParaRPr lang="ru-RU" sz="4000" dirty="0"/>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55869004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endParaRPr lang="ru-RU" sz="4000" dirty="0" smtClean="0"/>
          </a:p>
        </p:txBody>
      </p:sp>
      <p:graphicFrame>
        <p:nvGraphicFramePr>
          <p:cNvPr id="2" name="Таблица 1"/>
          <p:cNvGraphicFramePr>
            <a:graphicFrameLocks noGrp="1"/>
          </p:cNvGraphicFramePr>
          <p:nvPr>
            <p:extLst>
              <p:ext uri="{D42A27DB-BD31-4B8C-83A1-F6EECF244321}">
                <p14:modId xmlns:p14="http://schemas.microsoft.com/office/powerpoint/2010/main" val="2181185485"/>
              </p:ext>
            </p:extLst>
          </p:nvPr>
        </p:nvGraphicFramePr>
        <p:xfrm>
          <a:off x="110796" y="764555"/>
          <a:ext cx="12007274" cy="5120894"/>
        </p:xfrm>
        <a:graphic>
          <a:graphicData uri="http://schemas.openxmlformats.org/drawingml/2006/table">
            <a:tbl>
              <a:tblPr firstRow="1" firstCol="1" bandRow="1">
                <a:tableStyleId>{5C22544A-7EE6-4342-B048-85BDC9FD1C3A}</a:tableStyleId>
              </a:tblPr>
              <a:tblGrid>
                <a:gridCol w="2142878"/>
                <a:gridCol w="3223491"/>
                <a:gridCol w="6640905"/>
              </a:tblGrid>
              <a:tr h="169262">
                <a:tc>
                  <a:txBody>
                    <a:bodyPr/>
                    <a:lstStyle/>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Реквизиты нормы, краткое</a:t>
                      </a:r>
                      <a:r>
                        <a:rPr lang="ru-RU" sz="1200" baseline="0" dirty="0" smtClean="0">
                          <a:effectLst/>
                          <a:latin typeface="Segoe UI" panose="020B0502040204020203" pitchFamily="34" charset="0"/>
                          <a:ea typeface="Calibri" panose="020F0502020204030204" pitchFamily="34" charset="0"/>
                          <a:cs typeface="Segoe UI" panose="020B0502040204020203" pitchFamily="34" charset="0"/>
                        </a:rPr>
                        <a:t> описание</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Текущая</a:t>
                      </a:r>
                      <a:r>
                        <a:rPr lang="ru-RU" sz="1200" baseline="0" dirty="0" smtClean="0">
                          <a:effectLst/>
                          <a:latin typeface="Segoe UI" panose="020B0502040204020203" pitchFamily="34" charset="0"/>
                          <a:ea typeface="Calibri" panose="020F0502020204030204" pitchFamily="34" charset="0"/>
                          <a:cs typeface="Segoe UI" panose="020B0502040204020203" pitchFamily="34" charset="0"/>
                        </a:rPr>
                        <a:t> редакция</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r>
                        <a:rPr lang="ru-RU" sz="1100" dirty="0" smtClean="0">
                          <a:effectLst/>
                          <a:latin typeface="Segoe UI" panose="020B0502040204020203" pitchFamily="34" charset="0"/>
                          <a:cs typeface="Segoe UI" panose="020B0502040204020203" pitchFamily="34" charset="0"/>
                        </a:rPr>
                        <a:t>Будущая редакция</a:t>
                      </a:r>
                      <a:endParaRPr lang="ru-RU" sz="11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r>
              <a:tr h="1993631">
                <a:tc>
                  <a:txBody>
                    <a:bodyPr/>
                    <a:lstStyle/>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Корректировка</a:t>
                      </a: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ч</a:t>
                      </a:r>
                      <a:r>
                        <a:rPr lang="ru-RU" sz="1200" b="0" baseline="0" dirty="0" smtClean="0">
                          <a:solidFill>
                            <a:schemeClr val="tx1"/>
                          </a:solidFill>
                          <a:effectLst/>
                          <a:latin typeface="Segoe UI" panose="020B0502040204020203" pitchFamily="34" charset="0"/>
                          <a:cs typeface="Segoe UI" panose="020B0502040204020203" pitchFamily="34" charset="0"/>
                        </a:rPr>
                        <a:t>.</a:t>
                      </a:r>
                      <a:r>
                        <a:rPr lang="ru-RU" sz="1200" b="0" kern="1200" baseline="0" dirty="0" smtClean="0">
                          <a:solidFill>
                            <a:schemeClr val="tx1"/>
                          </a:solidFill>
                          <a:effectLst/>
                          <a:latin typeface="Segoe UI" panose="020B0502040204020203" pitchFamily="34" charset="0"/>
                          <a:ea typeface="+mn-ea"/>
                          <a:cs typeface="Segoe UI" panose="020B0502040204020203" pitchFamily="34" charset="0"/>
                        </a:rPr>
                        <a:t>5</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ст.7.32.3 КоАП (</a:t>
                      </a:r>
                      <a:r>
                        <a:rPr lang="ru-RU" sz="1200" b="0" baseline="0" dirty="0" err="1" smtClean="0">
                          <a:solidFill>
                            <a:schemeClr val="tx1">
                              <a:lumMod val="75000"/>
                            </a:schemeClr>
                          </a:solidFill>
                          <a:effectLst/>
                          <a:latin typeface="Segoe UI" panose="020B0502040204020203" pitchFamily="34" charset="0"/>
                          <a:cs typeface="Segoe UI" panose="020B0502040204020203" pitchFamily="34" charset="0"/>
                        </a:rPr>
                        <a:t>неразмещение</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информации о закупке в ЕИС). Введение нового правонарушения – </a:t>
                      </a:r>
                      <a:r>
                        <a:rPr lang="ru-RU" sz="1200" b="0" baseline="0" dirty="0" err="1" smtClean="0">
                          <a:solidFill>
                            <a:schemeClr val="tx1">
                              <a:lumMod val="75000"/>
                            </a:schemeClr>
                          </a:solidFill>
                          <a:effectLst/>
                          <a:latin typeface="Segoe UI" panose="020B0502040204020203" pitchFamily="34" charset="0"/>
                          <a:cs typeface="Segoe UI" panose="020B0502040204020203" pitchFamily="34" charset="0"/>
                        </a:rPr>
                        <a:t>ненаправление</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информации оператору ЭП</a:t>
                      </a:r>
                    </a:p>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just">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err="1" smtClean="0">
                          <a:solidFill>
                            <a:schemeClr val="tx1">
                              <a:lumMod val="75000"/>
                            </a:schemeClr>
                          </a:solidFill>
                          <a:effectLst/>
                          <a:latin typeface="Segoe UI" panose="020B0502040204020203" pitchFamily="34" charset="0"/>
                          <a:cs typeface="Segoe UI" panose="020B0502040204020203" pitchFamily="34" charset="0"/>
                        </a:rPr>
                        <a:t>Неразмещение</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информации о закупке…</a:t>
                      </a:r>
                    </a:p>
                    <a:p>
                      <a:pPr marL="457200" algn="just">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Размер штрафа:</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30 000 – 50 000 на должностное лицо,</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100 000 – 300 000 на юридическое лицо</a:t>
                      </a:r>
                    </a:p>
                  </a:txBody>
                  <a:tcPr marL="39223" marR="39223" marT="0" marB="0">
                    <a:solidFill>
                      <a:srgbClr val="F2F2F2"/>
                    </a:solidFill>
                  </a:tcPr>
                </a:tc>
                <a:tc>
                  <a:txBody>
                    <a:bodyPr/>
                    <a:lstStyle/>
                    <a:p>
                      <a:pPr marL="457200" algn="ctr">
                        <a:lnSpc>
                          <a:spcPct val="107000"/>
                        </a:lnSpc>
                        <a:spcAft>
                          <a:spcPts val="0"/>
                        </a:spcAft>
                      </a:pPr>
                      <a:endParaRPr lang="ru-RU" sz="11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err="1" smtClean="0">
                          <a:solidFill>
                            <a:schemeClr val="tx1">
                              <a:lumMod val="75000"/>
                            </a:schemeClr>
                          </a:solidFill>
                          <a:effectLst/>
                          <a:latin typeface="Segoe UI" panose="020B0502040204020203" pitchFamily="34" charset="0"/>
                          <a:cs typeface="Segoe UI" panose="020B0502040204020203" pitchFamily="34" charset="0"/>
                        </a:rPr>
                        <a:t>Неразмещение</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информации о закупке… </a:t>
                      </a:r>
                      <a:r>
                        <a:rPr lang="ru-RU" sz="1200" b="0" baseline="0" dirty="0" err="1" smtClean="0">
                          <a:solidFill>
                            <a:srgbClr val="0070C0"/>
                          </a:solidFill>
                          <a:effectLst/>
                          <a:latin typeface="Segoe UI" panose="020B0502040204020203" pitchFamily="34" charset="0"/>
                          <a:cs typeface="Segoe UI" panose="020B0502040204020203" pitchFamily="34" charset="0"/>
                        </a:rPr>
                        <a:t>ненаправление</a:t>
                      </a:r>
                      <a:r>
                        <a:rPr lang="ru-RU" sz="1200" b="0" baseline="0" dirty="0" smtClean="0">
                          <a:solidFill>
                            <a:srgbClr val="0070C0"/>
                          </a:solidFill>
                          <a:effectLst/>
                          <a:latin typeface="Segoe UI" panose="020B0502040204020203" pitchFamily="34" charset="0"/>
                          <a:cs typeface="Segoe UI" panose="020B0502040204020203" pitchFamily="34" charset="0"/>
                        </a:rPr>
                        <a:t> оператору электронной площадки информации о закупке</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a:t>
                      </a:r>
                    </a:p>
                    <a:p>
                      <a:pPr marL="457200" algn="just">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Размер штрафа:</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30 000 – 50 000 на должностное лицо,</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100 000 – 300 000 на юридическое лицо</a:t>
                      </a:r>
                    </a:p>
                  </a:txBody>
                  <a:tcPr marL="39223" marR="39223" marT="0" marB="0">
                    <a:solidFill>
                      <a:srgbClr val="F2F2F2"/>
                    </a:solidFill>
                  </a:tcPr>
                </a:tc>
              </a:tr>
              <a:tr h="0">
                <a:tc>
                  <a:txBody>
                    <a:bodyPr/>
                    <a:lstStyle/>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Корректировка</a:t>
                      </a: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ч</a:t>
                      </a:r>
                      <a:r>
                        <a:rPr lang="ru-RU" sz="1200" b="0" baseline="0" dirty="0" smtClean="0">
                          <a:solidFill>
                            <a:schemeClr val="tx1"/>
                          </a:solidFill>
                          <a:effectLst/>
                          <a:latin typeface="Segoe UI" panose="020B0502040204020203" pitchFamily="34" charset="0"/>
                          <a:cs typeface="Segoe UI" panose="020B0502040204020203" pitchFamily="34" charset="0"/>
                        </a:rPr>
                        <a:t>.</a:t>
                      </a:r>
                      <a:r>
                        <a:rPr lang="ru-RU" sz="1200" b="0" kern="1200" baseline="0" dirty="0" smtClean="0">
                          <a:solidFill>
                            <a:schemeClr val="tx1"/>
                          </a:solidFill>
                          <a:effectLst/>
                          <a:latin typeface="Segoe UI" panose="020B0502040204020203" pitchFamily="34" charset="0"/>
                          <a:ea typeface="+mn-ea"/>
                          <a:cs typeface="Segoe UI" panose="020B0502040204020203" pitchFamily="34" charset="0"/>
                        </a:rPr>
                        <a:t>8</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ст.7.32.3 КоАП (предъявление требований, не предусмотренных документацией). Уточнение существа нарушения</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just">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Предъявление требований к участникам… оценка и (или) сопоставление заявок по критериям… которые не указаны в документации о закупке</a:t>
                      </a:r>
                    </a:p>
                    <a:p>
                      <a:pPr marL="457200" algn="just">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Размер штрафа:</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2 000 – 3 000 на должностное лицо,</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5 000 – 10 000 на юридическое лицо</a:t>
                      </a:r>
                    </a:p>
                    <a:p>
                      <a:pPr marL="457200" algn="just">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1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628650" indent="-171450" algn="l">
                        <a:lnSpc>
                          <a:spcPct val="107000"/>
                        </a:lnSpc>
                        <a:spcAft>
                          <a:spcPts val="0"/>
                        </a:spcAft>
                        <a:buFont typeface="Arial" panose="020B0604020202020204" pitchFamily="34" charset="0"/>
                        <a:buChar char="•"/>
                      </a:pPr>
                      <a:r>
                        <a:rPr lang="ru-RU" sz="1100" b="0" baseline="0" dirty="0" smtClean="0">
                          <a:solidFill>
                            <a:schemeClr val="tx1">
                              <a:lumMod val="75000"/>
                            </a:schemeClr>
                          </a:solidFill>
                          <a:effectLst/>
                          <a:latin typeface="Segoe UI" panose="020B0502040204020203" pitchFamily="34" charset="0"/>
                          <a:cs typeface="Segoe UI" panose="020B0502040204020203" pitchFamily="34" charset="0"/>
                        </a:rPr>
                        <a:t>Предъявление требований к участникам… которые не предусмотрены законодательством в сфере закупок ТРУ отдельными видами юридических лиц… </a:t>
                      </a:r>
                    </a:p>
                    <a:p>
                      <a:pPr marL="628650" indent="-171450" algn="l">
                        <a:lnSpc>
                          <a:spcPct val="107000"/>
                        </a:lnSpc>
                        <a:spcAft>
                          <a:spcPts val="0"/>
                        </a:spcAft>
                        <a:buFont typeface="Arial" panose="020B0604020202020204" pitchFamily="34" charset="0"/>
                        <a:buChar char="•"/>
                      </a:pPr>
                      <a:r>
                        <a:rPr lang="ru-RU" sz="1100" b="0" baseline="0" dirty="0" smtClean="0">
                          <a:solidFill>
                            <a:srgbClr val="0070C0"/>
                          </a:solidFill>
                          <a:effectLst/>
                          <a:latin typeface="Segoe UI" panose="020B0502040204020203" pitchFamily="34" charset="0"/>
                          <a:cs typeface="Segoe UI" panose="020B0502040204020203" pitchFamily="34" charset="0"/>
                        </a:rPr>
                        <a:t>отклонение заявки, окончательного предложения по основаниям, не предусмотренным законодательством и документацией о закупке…</a:t>
                      </a:r>
                    </a:p>
                    <a:p>
                      <a:pPr marL="628650" indent="-171450" algn="l">
                        <a:lnSpc>
                          <a:spcPct val="107000"/>
                        </a:lnSpc>
                        <a:spcAft>
                          <a:spcPts val="0"/>
                        </a:spcAft>
                        <a:buFont typeface="Arial" panose="020B0604020202020204" pitchFamily="34" charset="0"/>
                        <a:buChar char="•"/>
                      </a:pPr>
                      <a:r>
                        <a:rPr lang="ru-RU" sz="1100" b="0" baseline="0" dirty="0" smtClean="0">
                          <a:solidFill>
                            <a:srgbClr val="0070C0"/>
                          </a:solidFill>
                          <a:effectLst/>
                          <a:latin typeface="Segoe UI" panose="020B0502040204020203" pitchFamily="34" charset="0"/>
                          <a:cs typeface="Segoe UI" panose="020B0502040204020203" pitchFamily="34" charset="0"/>
                        </a:rPr>
                        <a:t>признание заявки соответствующей требованиям документации, если заявка такого участника подлежала отклонению в соответствии с требованиями законодательства и документации о закупке…</a:t>
                      </a:r>
                    </a:p>
                    <a:p>
                      <a:pPr marL="628650" indent="-171450" algn="l">
                        <a:lnSpc>
                          <a:spcPct val="107000"/>
                        </a:lnSpc>
                        <a:spcAft>
                          <a:spcPts val="0"/>
                        </a:spcAft>
                        <a:buFont typeface="Arial" panose="020B0604020202020204" pitchFamily="34" charset="0"/>
                        <a:buChar char="•"/>
                      </a:pPr>
                      <a:r>
                        <a:rPr lang="ru-RU" sz="1100" b="0" baseline="0" dirty="0" smtClean="0">
                          <a:solidFill>
                            <a:srgbClr val="0070C0"/>
                          </a:solidFill>
                          <a:effectLst/>
                          <a:latin typeface="Segoe UI" panose="020B0502040204020203" pitchFamily="34" charset="0"/>
                          <a:cs typeface="Segoe UI" panose="020B0502040204020203" pitchFamily="34" charset="0"/>
                        </a:rPr>
                        <a:t>нарушение порядка рассмотрения и оценки заявок, установленного документацией о закупке…</a:t>
                      </a:r>
                      <a:endParaRPr lang="ru-RU" sz="1200" b="0" baseline="0" dirty="0" smtClean="0">
                        <a:solidFill>
                          <a:srgbClr val="0070C0"/>
                        </a:solidFill>
                        <a:effectLst/>
                        <a:latin typeface="Segoe UI" panose="020B0502040204020203" pitchFamily="34" charset="0"/>
                        <a:cs typeface="Segoe UI" panose="020B0502040204020203" pitchFamily="34" charset="0"/>
                      </a:endParaRPr>
                    </a:p>
                    <a:p>
                      <a:pPr marL="457200" algn="just">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Размер штрафа:</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2 000 – 3 000 на должностное лицо,</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5 000 – 10 000 на юридическое лицо</a:t>
                      </a:r>
                    </a:p>
                  </a:txBody>
                  <a:tcPr marL="39223" marR="39223" marT="0" marB="0">
                    <a:solidFill>
                      <a:srgbClr val="F2F2F2"/>
                    </a:solidFill>
                  </a:tcPr>
                </a:tc>
              </a:tr>
            </a:tbl>
          </a:graphicData>
        </a:graphic>
      </p:graphicFrame>
      <p:sp>
        <p:nvSpPr>
          <p:cNvPr id="6" name="Заголовок 3"/>
          <p:cNvSpPr>
            <a:spLocks noGrp="1"/>
          </p:cNvSpPr>
          <p:nvPr>
            <p:ph type="title"/>
          </p:nvPr>
        </p:nvSpPr>
        <p:spPr>
          <a:xfrm>
            <a:off x="1797979" y="0"/>
            <a:ext cx="8270696" cy="694951"/>
          </a:xfrm>
        </p:spPr>
        <p:txBody>
          <a:bodyPr>
            <a:normAutofit/>
          </a:bodyPr>
          <a:lstStyle/>
          <a:p>
            <a:r>
              <a:rPr lang="ru-RU" altLang="ru-RU" dirty="0">
                <a:cs typeface="Segoe UI" panose="020B0502040204020203" pitchFamily="34" charset="0"/>
                <a:hlinkClick r:id="rId3"/>
              </a:rPr>
              <a:t>Проект </a:t>
            </a:r>
            <a:r>
              <a:rPr lang="ru-RU" altLang="ru-RU" dirty="0" smtClean="0">
                <a:cs typeface="Segoe UI" panose="020B0502040204020203" pitchFamily="34" charset="0"/>
                <a:hlinkClick r:id="rId3"/>
              </a:rPr>
              <a:t>85618</a:t>
            </a:r>
            <a:r>
              <a:rPr lang="ru-RU" altLang="ru-RU" dirty="0" smtClean="0">
                <a:cs typeface="Segoe UI" panose="020B0502040204020203" pitchFamily="34" charset="0"/>
              </a:rPr>
              <a:t>. новые штрафы для заказчиков</a:t>
            </a:r>
            <a:endParaRPr lang="ru-RU" altLang="ru-RU" dirty="0">
              <a:latin typeface="Segoe UI" panose="020B0502040204020203" pitchFamily="34" charset="0"/>
              <a:cs typeface="Segoe UI" panose="020B0502040204020203" pitchFamily="34" charset="0"/>
            </a:endParaRPr>
          </a:p>
        </p:txBody>
      </p:sp>
      <p:sp>
        <p:nvSpPr>
          <p:cNvPr id="11" name="TextBox 10"/>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8" name="TextBox 7"/>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9057987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endParaRPr lang="ru-RU" sz="4000" dirty="0" smtClean="0"/>
          </a:p>
        </p:txBody>
      </p:sp>
      <p:graphicFrame>
        <p:nvGraphicFramePr>
          <p:cNvPr id="2" name="Таблица 1"/>
          <p:cNvGraphicFramePr>
            <a:graphicFrameLocks noGrp="1"/>
          </p:cNvGraphicFramePr>
          <p:nvPr>
            <p:extLst>
              <p:ext uri="{D42A27DB-BD31-4B8C-83A1-F6EECF244321}">
                <p14:modId xmlns:p14="http://schemas.microsoft.com/office/powerpoint/2010/main" val="2770261292"/>
              </p:ext>
            </p:extLst>
          </p:nvPr>
        </p:nvGraphicFramePr>
        <p:xfrm>
          <a:off x="110796" y="764555"/>
          <a:ext cx="12007274" cy="5320650"/>
        </p:xfrm>
        <a:graphic>
          <a:graphicData uri="http://schemas.openxmlformats.org/drawingml/2006/table">
            <a:tbl>
              <a:tblPr firstRow="1" firstCol="1" bandRow="1">
                <a:tableStyleId>{5C22544A-7EE6-4342-B048-85BDC9FD1C3A}</a:tableStyleId>
              </a:tblPr>
              <a:tblGrid>
                <a:gridCol w="3574513"/>
                <a:gridCol w="1791856"/>
                <a:gridCol w="6640905"/>
              </a:tblGrid>
              <a:tr h="169262">
                <a:tc>
                  <a:txBody>
                    <a:bodyPr/>
                    <a:lstStyle/>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Реквизиты нормы, краткое</a:t>
                      </a:r>
                      <a:r>
                        <a:rPr lang="ru-RU" sz="1200" baseline="0" dirty="0" smtClean="0">
                          <a:effectLst/>
                          <a:latin typeface="Segoe UI" panose="020B0502040204020203" pitchFamily="34" charset="0"/>
                          <a:ea typeface="Calibri" panose="020F0502020204030204" pitchFamily="34" charset="0"/>
                          <a:cs typeface="Segoe UI" panose="020B0502040204020203" pitchFamily="34" charset="0"/>
                        </a:rPr>
                        <a:t> описание</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Текущая</a:t>
                      </a:r>
                      <a:r>
                        <a:rPr lang="ru-RU" sz="1200" baseline="0" dirty="0" smtClean="0">
                          <a:effectLst/>
                          <a:latin typeface="Segoe UI" panose="020B0502040204020203" pitchFamily="34" charset="0"/>
                          <a:ea typeface="Calibri" panose="020F0502020204030204" pitchFamily="34" charset="0"/>
                          <a:cs typeface="Segoe UI" panose="020B0502040204020203" pitchFamily="34" charset="0"/>
                        </a:rPr>
                        <a:t> редакция</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r>
                        <a:rPr lang="ru-RU" sz="1100" dirty="0" smtClean="0">
                          <a:effectLst/>
                          <a:latin typeface="Segoe UI" panose="020B0502040204020203" pitchFamily="34" charset="0"/>
                          <a:cs typeface="Segoe UI" panose="020B0502040204020203" pitchFamily="34" charset="0"/>
                        </a:rPr>
                        <a:t>Будущая редакция</a:t>
                      </a:r>
                      <a:endParaRPr lang="ru-RU" sz="11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r>
              <a:tr h="1993631">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Добавление ныне отсутствующей</a:t>
                      </a: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ч</a:t>
                      </a:r>
                      <a:r>
                        <a:rPr lang="ru-RU" sz="1200" b="0" baseline="0" dirty="0" smtClean="0">
                          <a:solidFill>
                            <a:schemeClr val="tx1"/>
                          </a:solidFill>
                          <a:effectLst/>
                          <a:latin typeface="Segoe UI" panose="020B0502040204020203" pitchFamily="34" charset="0"/>
                          <a:cs typeface="Segoe UI" panose="020B0502040204020203" pitchFamily="34" charset="0"/>
                        </a:rPr>
                        <a:t>.</a:t>
                      </a:r>
                      <a:r>
                        <a:rPr lang="ru-RU" sz="1200" b="0" kern="1200" baseline="0" dirty="0" smtClean="0">
                          <a:solidFill>
                            <a:schemeClr val="tx1"/>
                          </a:solidFill>
                          <a:effectLst/>
                          <a:latin typeface="Segoe UI" panose="020B0502040204020203" pitchFamily="34" charset="0"/>
                          <a:ea typeface="+mn-ea"/>
                          <a:cs typeface="Segoe UI" panose="020B0502040204020203" pitchFamily="34" charset="0"/>
                        </a:rPr>
                        <a:t>9</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ст.7.32.3 КоАП. Введение нового правонарушения – нарушение сроков или порядка размещения-направления информации и порядка предоставления разъяснений</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Отсутствует</a:t>
                      </a:r>
                    </a:p>
                  </a:txBody>
                  <a:tcPr marL="39223" marR="39223" marT="0" marB="0">
                    <a:solidFill>
                      <a:srgbClr val="F2F2F2"/>
                    </a:solidFill>
                  </a:tcPr>
                </a:tc>
                <a:tc>
                  <a:txBody>
                    <a:bodyPr/>
                    <a:lstStyle/>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Размещение в ЕИС или направление ОЭП информации, подлежащей размещению, направлению, с нарушением требований, предусмотренных законодательством, либо нарушение порядка разъяснения положений документации о закупке</a:t>
                      </a:r>
                    </a:p>
                    <a:p>
                      <a:pPr marL="457200" algn="ctr">
                        <a:lnSpc>
                          <a:spcPct val="107000"/>
                        </a:lnSpc>
                        <a:spcAft>
                          <a:spcPts val="0"/>
                        </a:spcAft>
                      </a:pPr>
                      <a:endParaRPr lang="ru-RU" sz="1200" b="0" baseline="0" dirty="0" smtClean="0">
                        <a:solidFill>
                          <a:srgbClr val="0070C0"/>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Размер штрафа:</a:t>
                      </a: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2 000 – 5 000 на должностное лицо,</a:t>
                      </a: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10 000 – 30 000 на юридическое лицо</a:t>
                      </a:r>
                    </a:p>
                  </a:txBody>
                  <a:tcPr marL="39223" marR="39223" marT="0" marB="0">
                    <a:solidFill>
                      <a:srgbClr val="F2F2F2"/>
                    </a:solidFill>
                  </a:tcPr>
                </a:tc>
              </a:tr>
              <a:tr h="0">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Добавление ныне отсутствующей</a:t>
                      </a: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ч</a:t>
                      </a:r>
                      <a:r>
                        <a:rPr lang="ru-RU" sz="1200" b="0" baseline="0" dirty="0" smtClean="0">
                          <a:solidFill>
                            <a:schemeClr val="tx1"/>
                          </a:solidFill>
                          <a:effectLst/>
                          <a:latin typeface="Segoe UI" panose="020B0502040204020203" pitchFamily="34" charset="0"/>
                          <a:cs typeface="Segoe UI" panose="020B0502040204020203" pitchFamily="34" charset="0"/>
                        </a:rPr>
                        <a:t>.</a:t>
                      </a:r>
                      <a:r>
                        <a:rPr lang="ru-RU" sz="1200" b="0" kern="1200" baseline="0" dirty="0" smtClean="0">
                          <a:solidFill>
                            <a:schemeClr val="tx1"/>
                          </a:solidFill>
                          <a:effectLst/>
                          <a:latin typeface="Segoe UI" panose="020B0502040204020203" pitchFamily="34" charset="0"/>
                          <a:ea typeface="+mn-ea"/>
                          <a:cs typeface="Segoe UI" panose="020B0502040204020203" pitchFamily="34" charset="0"/>
                        </a:rPr>
                        <a:t>10</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ст.7.32.3 КоАП. Введение нового правонарушения – нарушение требований к содержанию протоколов</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Отсутствует</a:t>
                      </a:r>
                    </a:p>
                  </a:txBody>
                  <a:tcPr marL="39223" marR="39223" marT="0" marB="0">
                    <a:solidFill>
                      <a:srgbClr val="F2F2F2"/>
                    </a:solidFill>
                  </a:tcPr>
                </a:tc>
                <a:tc>
                  <a:txBody>
                    <a:bodyPr/>
                    <a:lstStyle/>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Нарушение предусмотренных законодательством требований к содержанию протокола, составленного при проведении закупок товаров, работ, услуг</a:t>
                      </a:r>
                    </a:p>
                    <a:p>
                      <a:pPr marL="457200" algn="ctr">
                        <a:lnSpc>
                          <a:spcPct val="107000"/>
                        </a:lnSpc>
                        <a:spcAft>
                          <a:spcPts val="0"/>
                        </a:spcAft>
                      </a:pPr>
                      <a:endParaRPr lang="ru-RU" sz="1200" b="0" baseline="0" dirty="0" smtClean="0">
                        <a:solidFill>
                          <a:srgbClr val="0070C0"/>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Размер штрафа:</a:t>
                      </a: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2 000 – 3 000 на должностное лицо,</a:t>
                      </a: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5 000 – 10 000 на юридическое лицо</a:t>
                      </a:r>
                    </a:p>
                    <a:p>
                      <a:pPr marL="457200" algn="ctr">
                        <a:lnSpc>
                          <a:spcPct val="107000"/>
                        </a:lnSpc>
                        <a:spcAft>
                          <a:spcPts val="0"/>
                        </a:spcAft>
                      </a:pPr>
                      <a:endParaRPr lang="ru-RU" sz="1200" b="0" baseline="0" dirty="0" smtClean="0">
                        <a:solidFill>
                          <a:srgbClr val="0070C0"/>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0">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Добавление ныне отсутствующей</a:t>
                      </a: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ч</a:t>
                      </a:r>
                      <a:r>
                        <a:rPr lang="ru-RU" sz="1200" b="0" baseline="0" dirty="0" smtClean="0">
                          <a:solidFill>
                            <a:schemeClr val="tx1"/>
                          </a:solidFill>
                          <a:effectLst/>
                          <a:latin typeface="Segoe UI" panose="020B0502040204020203" pitchFamily="34" charset="0"/>
                          <a:cs typeface="Segoe UI" panose="020B0502040204020203" pitchFamily="34" charset="0"/>
                        </a:rPr>
                        <a:t>.</a:t>
                      </a:r>
                      <a:r>
                        <a:rPr lang="ru-RU" sz="1200" b="0" kern="1200" baseline="0" dirty="0" smtClean="0">
                          <a:solidFill>
                            <a:schemeClr val="tx1"/>
                          </a:solidFill>
                          <a:effectLst/>
                          <a:latin typeface="Segoe UI" panose="020B0502040204020203" pitchFamily="34" charset="0"/>
                          <a:ea typeface="+mn-ea"/>
                          <a:cs typeface="Segoe UI" panose="020B0502040204020203" pitchFamily="34" charset="0"/>
                        </a:rPr>
                        <a:t>11</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ст.7.32.3 КоАП. Введение нового правонарушения – сокращение сроков подачи заявок или нарушение сроков отмены</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Прямо – отсутствует. В части сокращения СПЗ применяется «общая» ч.4 ст.7.32.3 КоАП</a:t>
                      </a:r>
                    </a:p>
                  </a:txBody>
                  <a:tcPr marL="39223" marR="39223" marT="0" marB="0">
                    <a:solidFill>
                      <a:srgbClr val="F2F2F2"/>
                    </a:solidFill>
                  </a:tcPr>
                </a:tc>
                <a:tc>
                  <a:txBody>
                    <a:bodyPr/>
                    <a:lstStyle/>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Сокращение сроков подачи заявок… или нарушение сроков отмены закупки</a:t>
                      </a:r>
                    </a:p>
                    <a:p>
                      <a:pPr marL="457200" algn="ctr">
                        <a:lnSpc>
                          <a:spcPct val="107000"/>
                        </a:lnSpc>
                        <a:spcAft>
                          <a:spcPts val="0"/>
                        </a:spcAft>
                      </a:pPr>
                      <a:endParaRPr lang="ru-RU" sz="1200" b="0" baseline="0" dirty="0" smtClean="0">
                        <a:solidFill>
                          <a:srgbClr val="0070C0"/>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Размер штрафа:</a:t>
                      </a: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10 000 – 30 000 на должностное лицо,</a:t>
                      </a: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100 000 – 300 000 на юридическое лицо</a:t>
                      </a:r>
                    </a:p>
                    <a:p>
                      <a:pPr marL="457200" algn="ctr">
                        <a:lnSpc>
                          <a:spcPct val="107000"/>
                        </a:lnSpc>
                        <a:spcAft>
                          <a:spcPts val="0"/>
                        </a:spcAft>
                      </a:pPr>
                      <a:endParaRPr lang="ru-RU" sz="1200" b="0" baseline="0" dirty="0" smtClean="0">
                        <a:solidFill>
                          <a:srgbClr val="0070C0"/>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bl>
          </a:graphicData>
        </a:graphic>
      </p:graphicFrame>
      <p:sp>
        <p:nvSpPr>
          <p:cNvPr id="6" name="Заголовок 3"/>
          <p:cNvSpPr>
            <a:spLocks noGrp="1"/>
          </p:cNvSpPr>
          <p:nvPr>
            <p:ph type="title"/>
          </p:nvPr>
        </p:nvSpPr>
        <p:spPr>
          <a:xfrm>
            <a:off x="1797979" y="0"/>
            <a:ext cx="8270696" cy="694951"/>
          </a:xfrm>
        </p:spPr>
        <p:txBody>
          <a:bodyPr>
            <a:normAutofit/>
          </a:bodyPr>
          <a:lstStyle/>
          <a:p>
            <a:r>
              <a:rPr lang="ru-RU" altLang="ru-RU" dirty="0">
                <a:cs typeface="Segoe UI" panose="020B0502040204020203" pitchFamily="34" charset="0"/>
                <a:hlinkClick r:id="rId3"/>
              </a:rPr>
              <a:t>Проект </a:t>
            </a:r>
            <a:r>
              <a:rPr lang="ru-RU" altLang="ru-RU" dirty="0" smtClean="0">
                <a:cs typeface="Segoe UI" panose="020B0502040204020203" pitchFamily="34" charset="0"/>
                <a:hlinkClick r:id="rId3"/>
              </a:rPr>
              <a:t>85618</a:t>
            </a:r>
            <a:r>
              <a:rPr lang="ru-RU" altLang="ru-RU" dirty="0" smtClean="0">
                <a:cs typeface="Segoe UI" panose="020B0502040204020203" pitchFamily="34" charset="0"/>
              </a:rPr>
              <a:t>. новые штрафы для заказчиков</a:t>
            </a:r>
            <a:endParaRPr lang="ru-RU" altLang="ru-RU" dirty="0">
              <a:latin typeface="Segoe UI" panose="020B0502040204020203" pitchFamily="34" charset="0"/>
              <a:cs typeface="Segoe UI" panose="020B0502040204020203" pitchFamily="34" charset="0"/>
            </a:endParaRPr>
          </a:p>
        </p:txBody>
      </p:sp>
      <p:sp>
        <p:nvSpPr>
          <p:cNvPr id="11" name="TextBox 10"/>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8" name="TextBox 7"/>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24131210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endParaRPr lang="ru-RU" sz="4000" dirty="0" smtClean="0"/>
          </a:p>
        </p:txBody>
      </p:sp>
      <p:graphicFrame>
        <p:nvGraphicFramePr>
          <p:cNvPr id="2" name="Таблица 1"/>
          <p:cNvGraphicFramePr>
            <a:graphicFrameLocks noGrp="1"/>
          </p:cNvGraphicFramePr>
          <p:nvPr>
            <p:extLst>
              <p:ext uri="{D42A27DB-BD31-4B8C-83A1-F6EECF244321}">
                <p14:modId xmlns:p14="http://schemas.microsoft.com/office/powerpoint/2010/main" val="2679660691"/>
              </p:ext>
            </p:extLst>
          </p:nvPr>
        </p:nvGraphicFramePr>
        <p:xfrm>
          <a:off x="110796" y="764555"/>
          <a:ext cx="12007274" cy="5137666"/>
        </p:xfrm>
        <a:graphic>
          <a:graphicData uri="http://schemas.openxmlformats.org/drawingml/2006/table">
            <a:tbl>
              <a:tblPr firstRow="1" firstCol="1" bandRow="1">
                <a:tableStyleId>{5C22544A-7EE6-4342-B048-85BDC9FD1C3A}</a:tableStyleId>
              </a:tblPr>
              <a:tblGrid>
                <a:gridCol w="3574513"/>
                <a:gridCol w="1791856"/>
                <a:gridCol w="6640905"/>
              </a:tblGrid>
              <a:tr h="169262">
                <a:tc>
                  <a:txBody>
                    <a:bodyPr/>
                    <a:lstStyle/>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Реквизиты нормы, краткое</a:t>
                      </a:r>
                      <a:r>
                        <a:rPr lang="ru-RU" sz="1200" baseline="0" dirty="0" smtClean="0">
                          <a:effectLst/>
                          <a:latin typeface="Segoe UI" panose="020B0502040204020203" pitchFamily="34" charset="0"/>
                          <a:ea typeface="Calibri" panose="020F0502020204030204" pitchFamily="34" charset="0"/>
                          <a:cs typeface="Segoe UI" panose="020B0502040204020203" pitchFamily="34" charset="0"/>
                        </a:rPr>
                        <a:t> описание</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Текущая</a:t>
                      </a:r>
                      <a:r>
                        <a:rPr lang="ru-RU" sz="1200" baseline="0" dirty="0" smtClean="0">
                          <a:effectLst/>
                          <a:latin typeface="Segoe UI" panose="020B0502040204020203" pitchFamily="34" charset="0"/>
                          <a:ea typeface="Calibri" panose="020F0502020204030204" pitchFamily="34" charset="0"/>
                          <a:cs typeface="Segoe UI" panose="020B0502040204020203" pitchFamily="34" charset="0"/>
                        </a:rPr>
                        <a:t> редакция</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r>
                        <a:rPr lang="ru-RU" sz="1100" dirty="0" smtClean="0">
                          <a:effectLst/>
                          <a:latin typeface="Segoe UI" panose="020B0502040204020203" pitchFamily="34" charset="0"/>
                          <a:cs typeface="Segoe UI" panose="020B0502040204020203" pitchFamily="34" charset="0"/>
                        </a:rPr>
                        <a:t>Будущая редакция</a:t>
                      </a:r>
                      <a:endParaRPr lang="ru-RU" sz="11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r>
              <a:tr h="1614940">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Добавление ныне отсутствующей</a:t>
                      </a: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ч</a:t>
                      </a:r>
                      <a:r>
                        <a:rPr lang="ru-RU" sz="1200" b="0" baseline="0" dirty="0" smtClean="0">
                          <a:solidFill>
                            <a:schemeClr val="tx1"/>
                          </a:solidFill>
                          <a:effectLst/>
                          <a:latin typeface="Segoe UI" panose="020B0502040204020203" pitchFamily="34" charset="0"/>
                          <a:cs typeface="Segoe UI" panose="020B0502040204020203" pitchFamily="34" charset="0"/>
                        </a:rPr>
                        <a:t>.</a:t>
                      </a:r>
                      <a:r>
                        <a:rPr lang="ru-RU" sz="1200" b="0" kern="1200" baseline="0" dirty="0" smtClean="0">
                          <a:solidFill>
                            <a:schemeClr val="tx1"/>
                          </a:solidFill>
                          <a:effectLst/>
                          <a:latin typeface="Segoe UI" panose="020B0502040204020203" pitchFamily="34" charset="0"/>
                          <a:ea typeface="+mn-ea"/>
                          <a:cs typeface="Segoe UI" panose="020B0502040204020203" pitchFamily="34" charset="0"/>
                        </a:rPr>
                        <a:t>16</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ст.7.32.3 КоАП. Новый штраф за правонарушение – невыполнение необходимой квоты закупок у МСП</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В КоАП – отсутствует. Мера ответственности указана в ч.8.1 ст.3 223-ФЗ – перевод на 44-ФЗ на год</a:t>
                      </a:r>
                    </a:p>
                  </a:txBody>
                  <a:tcPr marL="39223" marR="39223" marT="0" marB="0">
                    <a:solidFill>
                      <a:srgbClr val="F2F2F2"/>
                    </a:solidFill>
                  </a:tcPr>
                </a:tc>
                <a:tc>
                  <a:txBody>
                    <a:bodyPr/>
                    <a:lstStyle/>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Осуществление закупок у субъектов МСП в размере менее размера, предусмотренного законодательством…</a:t>
                      </a:r>
                    </a:p>
                    <a:p>
                      <a:pPr marL="457200" algn="ctr">
                        <a:lnSpc>
                          <a:spcPct val="107000"/>
                        </a:lnSpc>
                        <a:spcAft>
                          <a:spcPts val="0"/>
                        </a:spcAft>
                      </a:pPr>
                      <a:endParaRPr lang="ru-RU" sz="1200" b="0" baseline="0" dirty="0" smtClean="0">
                        <a:solidFill>
                          <a:srgbClr val="0070C0"/>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Размер штрафа:</a:t>
                      </a: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30 000 – 50 000 на должностное лицо,</a:t>
                      </a: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100 000 – 300 000 на юридическое лицо</a:t>
                      </a:r>
                    </a:p>
                  </a:txBody>
                  <a:tcPr marL="39223" marR="39223" marT="0" marB="0">
                    <a:solidFill>
                      <a:srgbClr val="F2F2F2"/>
                    </a:solidFill>
                  </a:tcPr>
                </a:tc>
              </a:tr>
              <a:tr h="0">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Добавление ныне отсутствующей</a:t>
                      </a: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ч</a:t>
                      </a:r>
                      <a:r>
                        <a:rPr lang="ru-RU" sz="1200" b="0" baseline="0" dirty="0" smtClean="0">
                          <a:solidFill>
                            <a:schemeClr val="tx1"/>
                          </a:solidFill>
                          <a:effectLst/>
                          <a:latin typeface="Segoe UI" panose="020B0502040204020203" pitchFamily="34" charset="0"/>
                          <a:cs typeface="Segoe UI" panose="020B0502040204020203" pitchFamily="34" charset="0"/>
                        </a:rPr>
                        <a:t>.</a:t>
                      </a:r>
                      <a:r>
                        <a:rPr lang="ru-RU" sz="1200" b="0" kern="1200" baseline="0" dirty="0" smtClean="0">
                          <a:solidFill>
                            <a:schemeClr val="tx1"/>
                          </a:solidFill>
                          <a:effectLst/>
                          <a:latin typeface="Segoe UI" panose="020B0502040204020203" pitchFamily="34" charset="0"/>
                          <a:ea typeface="+mn-ea"/>
                          <a:cs typeface="Segoe UI" panose="020B0502040204020203" pitchFamily="34" charset="0"/>
                        </a:rPr>
                        <a:t>17</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ст.7.32.3 КоАП. Введение нового правонарушения – непредставление или несвоевременное представление в контрольный орган информации и документов</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Отсутствует</a:t>
                      </a:r>
                    </a:p>
                  </a:txBody>
                  <a:tcPr marL="39223" marR="39223" marT="0" marB="0">
                    <a:solidFill>
                      <a:srgbClr val="F2F2F2"/>
                    </a:solidFill>
                  </a:tcPr>
                </a:tc>
                <a:tc>
                  <a:txBody>
                    <a:bodyPr/>
                    <a:lstStyle/>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Непредставление или несвоевременное представление в орган, уполномоченный на осуществление контроля, информации и документов, если представление таких информации и документов является обязательным… либо представление заведомо недостоверных информации и документов</a:t>
                      </a:r>
                    </a:p>
                    <a:p>
                      <a:pPr marL="457200" algn="ctr">
                        <a:lnSpc>
                          <a:spcPct val="107000"/>
                        </a:lnSpc>
                        <a:spcAft>
                          <a:spcPts val="0"/>
                        </a:spcAft>
                      </a:pPr>
                      <a:endParaRPr lang="ru-RU" sz="1200" b="0" baseline="0" dirty="0" smtClean="0">
                        <a:solidFill>
                          <a:srgbClr val="0070C0"/>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Размер штрафа:</a:t>
                      </a: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10 000 – 15 000 на должностное лицо,</a:t>
                      </a: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30 000 – 50 000 на юридическое лицо.</a:t>
                      </a:r>
                    </a:p>
                  </a:txBody>
                  <a:tcPr marL="39223" marR="39223" marT="0" marB="0">
                    <a:solidFill>
                      <a:srgbClr val="F2F2F2"/>
                    </a:solidFill>
                  </a:tcPr>
                </a:tc>
              </a:tr>
              <a:tr h="0">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Добавление ныне отсутствующей</a:t>
                      </a: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ч</a:t>
                      </a:r>
                      <a:r>
                        <a:rPr lang="ru-RU" sz="1200" b="0" baseline="0" dirty="0" smtClean="0">
                          <a:solidFill>
                            <a:schemeClr val="tx1"/>
                          </a:solidFill>
                          <a:effectLst/>
                          <a:latin typeface="Segoe UI" panose="020B0502040204020203" pitchFamily="34" charset="0"/>
                          <a:cs typeface="Segoe UI" panose="020B0502040204020203" pitchFamily="34" charset="0"/>
                        </a:rPr>
                        <a:t>.</a:t>
                      </a:r>
                      <a:r>
                        <a:rPr lang="ru-RU" sz="1200" b="0" kern="1200" baseline="0" dirty="0" smtClean="0">
                          <a:solidFill>
                            <a:schemeClr val="tx1"/>
                          </a:solidFill>
                          <a:effectLst/>
                          <a:latin typeface="Segoe UI" panose="020B0502040204020203" pitchFamily="34" charset="0"/>
                          <a:ea typeface="+mn-ea"/>
                          <a:cs typeface="Segoe UI" panose="020B0502040204020203" pitchFamily="34" charset="0"/>
                        </a:rPr>
                        <a:t>18</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ст.7.32.3 КоАП. Введение нового правонарушения – нарушения, связанные с реестром договоров</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Прямо – отсутствует. Ввиду этого применяются «общие» ч.4 и ч.5 ст.7.32.3</a:t>
                      </a:r>
                    </a:p>
                  </a:txBody>
                  <a:tcPr marL="39223" marR="39223" marT="0" marB="0">
                    <a:solidFill>
                      <a:srgbClr val="F2F2F2"/>
                    </a:solidFill>
                  </a:tcPr>
                </a:tc>
                <a:tc>
                  <a:txBody>
                    <a:bodyPr/>
                    <a:lstStyle/>
                    <a:p>
                      <a:pPr marL="457200" algn="ctr">
                        <a:lnSpc>
                          <a:spcPct val="107000"/>
                        </a:lnSpc>
                        <a:spcAft>
                          <a:spcPts val="0"/>
                        </a:spcAft>
                      </a:pPr>
                      <a:r>
                        <a:rPr lang="ru-RU" sz="1200" b="0" baseline="0" dirty="0" err="1" smtClean="0">
                          <a:solidFill>
                            <a:srgbClr val="0070C0"/>
                          </a:solidFill>
                          <a:effectLst/>
                          <a:latin typeface="Segoe UI" panose="020B0502040204020203" pitchFamily="34" charset="0"/>
                          <a:cs typeface="Segoe UI" panose="020B0502040204020203" pitchFamily="34" charset="0"/>
                        </a:rPr>
                        <a:t>Ненаправление</a:t>
                      </a:r>
                      <a:r>
                        <a:rPr lang="ru-RU" sz="1200" b="0" baseline="0" dirty="0" smtClean="0">
                          <a:solidFill>
                            <a:srgbClr val="0070C0"/>
                          </a:solidFill>
                          <a:effectLst/>
                          <a:latin typeface="Segoe UI" panose="020B0502040204020203" pitchFamily="34" charset="0"/>
                          <a:cs typeface="Segoe UI" panose="020B0502040204020203" pitchFamily="34" charset="0"/>
                        </a:rPr>
                        <a:t>, несвоевременное направление в орган, уполномоченный на ведение реестра договоров… невнесение сведений и (или) документов… направление недостоверной информации и (или) документов</a:t>
                      </a:r>
                    </a:p>
                    <a:p>
                      <a:pPr marL="457200" algn="ctr">
                        <a:lnSpc>
                          <a:spcPct val="107000"/>
                        </a:lnSpc>
                        <a:spcAft>
                          <a:spcPts val="0"/>
                        </a:spcAft>
                      </a:pPr>
                      <a:endParaRPr lang="ru-RU" sz="1200" b="0" baseline="0" dirty="0" smtClean="0">
                        <a:solidFill>
                          <a:srgbClr val="0070C0"/>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Размер штрафа:</a:t>
                      </a: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10 000 – 15 000 на должностное лицо,</a:t>
                      </a: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30 000 – 50 000 на юридическое лицо</a:t>
                      </a:r>
                    </a:p>
                    <a:p>
                      <a:pPr marL="457200" algn="ctr">
                        <a:lnSpc>
                          <a:spcPct val="107000"/>
                        </a:lnSpc>
                        <a:spcAft>
                          <a:spcPts val="0"/>
                        </a:spcAft>
                      </a:pPr>
                      <a:endParaRPr lang="ru-RU" sz="1200" b="0" baseline="0" dirty="0" smtClean="0">
                        <a:solidFill>
                          <a:srgbClr val="0070C0"/>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bl>
          </a:graphicData>
        </a:graphic>
      </p:graphicFrame>
      <p:sp>
        <p:nvSpPr>
          <p:cNvPr id="6" name="Заголовок 3"/>
          <p:cNvSpPr>
            <a:spLocks noGrp="1"/>
          </p:cNvSpPr>
          <p:nvPr>
            <p:ph type="title"/>
          </p:nvPr>
        </p:nvSpPr>
        <p:spPr>
          <a:xfrm>
            <a:off x="1797979" y="0"/>
            <a:ext cx="8270696" cy="694951"/>
          </a:xfrm>
        </p:spPr>
        <p:txBody>
          <a:bodyPr>
            <a:normAutofit/>
          </a:bodyPr>
          <a:lstStyle/>
          <a:p>
            <a:r>
              <a:rPr lang="ru-RU" altLang="ru-RU" dirty="0">
                <a:cs typeface="Segoe UI" panose="020B0502040204020203" pitchFamily="34" charset="0"/>
                <a:hlinkClick r:id="rId3"/>
              </a:rPr>
              <a:t>Проект </a:t>
            </a:r>
            <a:r>
              <a:rPr lang="ru-RU" altLang="ru-RU" dirty="0" smtClean="0">
                <a:cs typeface="Segoe UI" panose="020B0502040204020203" pitchFamily="34" charset="0"/>
                <a:hlinkClick r:id="rId3"/>
              </a:rPr>
              <a:t>85618</a:t>
            </a:r>
            <a:r>
              <a:rPr lang="ru-RU" altLang="ru-RU" dirty="0" smtClean="0">
                <a:cs typeface="Segoe UI" panose="020B0502040204020203" pitchFamily="34" charset="0"/>
              </a:rPr>
              <a:t>. новые штрафы для заказчиков</a:t>
            </a:r>
            <a:endParaRPr lang="ru-RU" altLang="ru-RU" dirty="0">
              <a:latin typeface="Segoe UI" panose="020B0502040204020203" pitchFamily="34" charset="0"/>
              <a:cs typeface="Segoe UI" panose="020B0502040204020203" pitchFamily="34" charset="0"/>
            </a:endParaRPr>
          </a:p>
        </p:txBody>
      </p:sp>
      <p:sp>
        <p:nvSpPr>
          <p:cNvPr id="11" name="TextBox 10"/>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8" name="TextBox 7"/>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82652154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endParaRPr lang="ru-RU" sz="4000" dirty="0" smtClean="0"/>
          </a:p>
        </p:txBody>
      </p:sp>
      <p:graphicFrame>
        <p:nvGraphicFramePr>
          <p:cNvPr id="2" name="Таблица 1"/>
          <p:cNvGraphicFramePr>
            <a:graphicFrameLocks noGrp="1"/>
          </p:cNvGraphicFramePr>
          <p:nvPr>
            <p:extLst>
              <p:ext uri="{D42A27DB-BD31-4B8C-83A1-F6EECF244321}">
                <p14:modId xmlns:p14="http://schemas.microsoft.com/office/powerpoint/2010/main" val="83537220"/>
              </p:ext>
            </p:extLst>
          </p:nvPr>
        </p:nvGraphicFramePr>
        <p:xfrm>
          <a:off x="110796" y="764555"/>
          <a:ext cx="12007274" cy="4746252"/>
        </p:xfrm>
        <a:graphic>
          <a:graphicData uri="http://schemas.openxmlformats.org/drawingml/2006/table">
            <a:tbl>
              <a:tblPr firstRow="1" firstCol="1" bandRow="1">
                <a:tableStyleId>{5C22544A-7EE6-4342-B048-85BDC9FD1C3A}</a:tableStyleId>
              </a:tblPr>
              <a:tblGrid>
                <a:gridCol w="3574513"/>
                <a:gridCol w="1791856"/>
                <a:gridCol w="6640905"/>
              </a:tblGrid>
              <a:tr h="169262">
                <a:tc>
                  <a:txBody>
                    <a:bodyPr/>
                    <a:lstStyle/>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Реквизиты нормы, краткое</a:t>
                      </a:r>
                      <a:r>
                        <a:rPr lang="ru-RU" sz="1200" baseline="0" dirty="0" smtClean="0">
                          <a:effectLst/>
                          <a:latin typeface="Segoe UI" panose="020B0502040204020203" pitchFamily="34" charset="0"/>
                          <a:ea typeface="Calibri" panose="020F0502020204030204" pitchFamily="34" charset="0"/>
                          <a:cs typeface="Segoe UI" panose="020B0502040204020203" pitchFamily="34" charset="0"/>
                        </a:rPr>
                        <a:t> описание</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Текущая</a:t>
                      </a:r>
                      <a:r>
                        <a:rPr lang="ru-RU" sz="1200" baseline="0" dirty="0" smtClean="0">
                          <a:effectLst/>
                          <a:latin typeface="Segoe UI" panose="020B0502040204020203" pitchFamily="34" charset="0"/>
                          <a:ea typeface="Calibri" panose="020F0502020204030204" pitchFamily="34" charset="0"/>
                          <a:cs typeface="Segoe UI" panose="020B0502040204020203" pitchFamily="34" charset="0"/>
                        </a:rPr>
                        <a:t> редакция</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r>
                        <a:rPr lang="ru-RU" sz="1100" dirty="0" smtClean="0">
                          <a:effectLst/>
                          <a:latin typeface="Segoe UI" panose="020B0502040204020203" pitchFamily="34" charset="0"/>
                          <a:cs typeface="Segoe UI" panose="020B0502040204020203" pitchFamily="34" charset="0"/>
                        </a:rPr>
                        <a:t>Будущая редакция</a:t>
                      </a:r>
                      <a:endParaRPr lang="ru-RU" sz="11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r>
              <a:tr h="1614940">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Добавление ныне отсутствующей</a:t>
                      </a: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ч</a:t>
                      </a:r>
                      <a:r>
                        <a:rPr lang="ru-RU" sz="1200" b="0" baseline="0" dirty="0" smtClean="0">
                          <a:solidFill>
                            <a:schemeClr val="tx1"/>
                          </a:solidFill>
                          <a:effectLst/>
                          <a:latin typeface="Segoe UI" panose="020B0502040204020203" pitchFamily="34" charset="0"/>
                          <a:cs typeface="Segoe UI" panose="020B0502040204020203" pitchFamily="34" charset="0"/>
                        </a:rPr>
                        <a:t>.</a:t>
                      </a:r>
                      <a:r>
                        <a:rPr lang="ru-RU" sz="1200" b="0" kern="1200" baseline="0" dirty="0" smtClean="0">
                          <a:solidFill>
                            <a:schemeClr val="tx1"/>
                          </a:solidFill>
                          <a:effectLst/>
                          <a:latin typeface="Segoe UI" panose="020B0502040204020203" pitchFamily="34" charset="0"/>
                          <a:ea typeface="+mn-ea"/>
                          <a:cs typeface="Segoe UI" panose="020B0502040204020203" pitchFamily="34" charset="0"/>
                        </a:rPr>
                        <a:t>19</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ст.7.32.3 КоАП. Введение нового правонарушения – заключение договора с нарушением объявленных условий или условий исполнения, предложенных победителем</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Отсутствует</a:t>
                      </a:r>
                    </a:p>
                  </a:txBody>
                  <a:tcPr marL="39223" marR="39223" marT="0" marB="0">
                    <a:solidFill>
                      <a:srgbClr val="F2F2F2"/>
                    </a:solidFill>
                  </a:tcPr>
                </a:tc>
                <a:tc>
                  <a:txBody>
                    <a:bodyPr/>
                    <a:lstStyle/>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Заключение договора по результатам проведения закупок с нарушением условий проведения закупок или условий исполнения договора, предложенных лицом, с которым… заключается договор</a:t>
                      </a:r>
                    </a:p>
                    <a:p>
                      <a:pPr marL="457200" algn="ctr">
                        <a:lnSpc>
                          <a:spcPct val="107000"/>
                        </a:lnSpc>
                        <a:spcAft>
                          <a:spcPts val="0"/>
                        </a:spcAft>
                      </a:pPr>
                      <a:endParaRPr lang="ru-RU" sz="1200" b="0" baseline="0" dirty="0" smtClean="0">
                        <a:solidFill>
                          <a:srgbClr val="0070C0"/>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Размер штрафа:</a:t>
                      </a: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5 000 – 30 000 на должностное лицо</a:t>
                      </a: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50 000 – 100 000 на юридическое лицо</a:t>
                      </a:r>
                    </a:p>
                  </a:txBody>
                  <a:tcPr marL="39223" marR="39223" marT="0" marB="0">
                    <a:solidFill>
                      <a:srgbClr val="F2F2F2"/>
                    </a:solidFill>
                  </a:tcPr>
                </a:tc>
              </a:tr>
              <a:tr h="0">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Добавление ныне отсутствующей</a:t>
                      </a: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ч</a:t>
                      </a:r>
                      <a:r>
                        <a:rPr lang="ru-RU" sz="1200" b="0" baseline="0" dirty="0" smtClean="0">
                          <a:solidFill>
                            <a:schemeClr val="tx1"/>
                          </a:solidFill>
                          <a:effectLst/>
                          <a:latin typeface="Segoe UI" panose="020B0502040204020203" pitchFamily="34" charset="0"/>
                          <a:cs typeface="Segoe UI" panose="020B0502040204020203" pitchFamily="34" charset="0"/>
                        </a:rPr>
                        <a:t>.</a:t>
                      </a:r>
                      <a:r>
                        <a:rPr lang="ru-RU" sz="1200" b="0" kern="1200" baseline="0" dirty="0" smtClean="0">
                          <a:solidFill>
                            <a:schemeClr val="tx1"/>
                          </a:solidFill>
                          <a:effectLst/>
                          <a:latin typeface="Segoe UI" panose="020B0502040204020203" pitchFamily="34" charset="0"/>
                          <a:ea typeface="+mn-ea"/>
                          <a:cs typeface="Segoe UI" panose="020B0502040204020203" pitchFamily="34" charset="0"/>
                        </a:rPr>
                        <a:t>20</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ст.7.32.3 КоАП. Введение нового правонарушения – нарушение сроков заключения договора</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Отсутствует</a:t>
                      </a:r>
                    </a:p>
                  </a:txBody>
                  <a:tcPr marL="39223" marR="39223" marT="0" marB="0">
                    <a:solidFill>
                      <a:srgbClr val="F2F2F2"/>
                    </a:solidFill>
                  </a:tcPr>
                </a:tc>
                <a:tc>
                  <a:txBody>
                    <a:bodyPr/>
                    <a:lstStyle/>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Заключение договора… с нарушением сроков</a:t>
                      </a:r>
                    </a:p>
                    <a:p>
                      <a:pPr marL="457200" algn="ctr">
                        <a:lnSpc>
                          <a:spcPct val="107000"/>
                        </a:lnSpc>
                        <a:spcAft>
                          <a:spcPts val="0"/>
                        </a:spcAft>
                      </a:pPr>
                      <a:endParaRPr lang="ru-RU" sz="1200" b="0" baseline="0" dirty="0" smtClean="0">
                        <a:solidFill>
                          <a:srgbClr val="0070C0"/>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Размер штрафа:</a:t>
                      </a: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5 000 – 30 000 на должностное лицо,</a:t>
                      </a: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50 000 – 100 000 на юридическое лицо.</a:t>
                      </a:r>
                    </a:p>
                    <a:p>
                      <a:pPr marL="457200" algn="ctr">
                        <a:lnSpc>
                          <a:spcPct val="107000"/>
                        </a:lnSpc>
                        <a:spcAft>
                          <a:spcPts val="0"/>
                        </a:spcAft>
                      </a:pPr>
                      <a:endParaRPr lang="ru-RU" sz="1200" b="0" baseline="0" dirty="0" smtClean="0">
                        <a:solidFill>
                          <a:srgbClr val="0070C0"/>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0">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Добавление ныне отсутствующей</a:t>
                      </a: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ч</a:t>
                      </a:r>
                      <a:r>
                        <a:rPr lang="ru-RU" sz="1200" b="0" baseline="0" dirty="0" smtClean="0">
                          <a:solidFill>
                            <a:schemeClr val="tx1"/>
                          </a:solidFill>
                          <a:effectLst/>
                          <a:latin typeface="Segoe UI" panose="020B0502040204020203" pitchFamily="34" charset="0"/>
                          <a:cs typeface="Segoe UI" panose="020B0502040204020203" pitchFamily="34" charset="0"/>
                        </a:rPr>
                        <a:t>.</a:t>
                      </a:r>
                      <a:r>
                        <a:rPr lang="ru-RU" sz="1200" b="0" kern="1200" baseline="0" dirty="0" smtClean="0">
                          <a:solidFill>
                            <a:schemeClr val="tx1"/>
                          </a:solidFill>
                          <a:effectLst/>
                          <a:latin typeface="Segoe UI" panose="020B0502040204020203" pitchFamily="34" charset="0"/>
                          <a:ea typeface="+mn-ea"/>
                          <a:cs typeface="Segoe UI" panose="020B0502040204020203" pitchFamily="34" charset="0"/>
                        </a:rPr>
                        <a:t>21</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ст.7.32.3 КоАП. Введение нового правонарушения – нарушение сроков, порядка заключения договора или отказ от заключения договора с нарушением требований законодательства</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Отсутствует</a:t>
                      </a:r>
                    </a:p>
                  </a:txBody>
                  <a:tcPr marL="39223" marR="39223" marT="0" marB="0">
                    <a:solidFill>
                      <a:srgbClr val="F2F2F2"/>
                    </a:solidFill>
                  </a:tcPr>
                </a:tc>
                <a:tc>
                  <a:txBody>
                    <a:bodyPr/>
                    <a:lstStyle/>
                    <a:p>
                      <a:pPr marL="457200" algn="ctr">
                        <a:lnSpc>
                          <a:spcPct val="107000"/>
                        </a:lnSpc>
                        <a:spcAft>
                          <a:spcPts val="0"/>
                        </a:spcAft>
                      </a:pPr>
                      <a:endParaRPr lang="ru-RU" sz="1200" b="0" baseline="0" dirty="0" smtClean="0">
                        <a:solidFill>
                          <a:srgbClr val="0070C0"/>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Нарушение заказчиком сроков, порядка заключения договора или отказ от заключения договора с нарушением требований законодательства…</a:t>
                      </a:r>
                    </a:p>
                    <a:p>
                      <a:pPr marL="457200" algn="ctr">
                        <a:lnSpc>
                          <a:spcPct val="107000"/>
                        </a:lnSpc>
                        <a:spcAft>
                          <a:spcPts val="0"/>
                        </a:spcAft>
                      </a:pPr>
                      <a:endParaRPr lang="ru-RU" sz="1200" b="0" baseline="0" dirty="0" smtClean="0">
                        <a:solidFill>
                          <a:srgbClr val="0070C0"/>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Размер штрафа:</a:t>
                      </a: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20 000 – 30 000 на должностное лицо,</a:t>
                      </a: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50 000 – 100 000 на юридическое лицо</a:t>
                      </a:r>
                    </a:p>
                    <a:p>
                      <a:pPr marL="457200" algn="ctr">
                        <a:lnSpc>
                          <a:spcPct val="107000"/>
                        </a:lnSpc>
                        <a:spcAft>
                          <a:spcPts val="0"/>
                        </a:spcAft>
                      </a:pPr>
                      <a:endParaRPr lang="ru-RU" sz="1200" b="0" baseline="0" dirty="0" smtClean="0">
                        <a:solidFill>
                          <a:srgbClr val="0070C0"/>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bl>
          </a:graphicData>
        </a:graphic>
      </p:graphicFrame>
      <p:sp>
        <p:nvSpPr>
          <p:cNvPr id="6" name="Заголовок 3"/>
          <p:cNvSpPr>
            <a:spLocks noGrp="1"/>
          </p:cNvSpPr>
          <p:nvPr>
            <p:ph type="title"/>
          </p:nvPr>
        </p:nvSpPr>
        <p:spPr>
          <a:xfrm>
            <a:off x="1797979" y="0"/>
            <a:ext cx="8270696" cy="694951"/>
          </a:xfrm>
        </p:spPr>
        <p:txBody>
          <a:bodyPr>
            <a:normAutofit/>
          </a:bodyPr>
          <a:lstStyle/>
          <a:p>
            <a:r>
              <a:rPr lang="ru-RU" altLang="ru-RU" dirty="0">
                <a:cs typeface="Segoe UI" panose="020B0502040204020203" pitchFamily="34" charset="0"/>
                <a:hlinkClick r:id="rId3"/>
              </a:rPr>
              <a:t>Проект </a:t>
            </a:r>
            <a:r>
              <a:rPr lang="ru-RU" altLang="ru-RU" dirty="0" smtClean="0">
                <a:cs typeface="Segoe UI" panose="020B0502040204020203" pitchFamily="34" charset="0"/>
                <a:hlinkClick r:id="rId3"/>
              </a:rPr>
              <a:t>85618</a:t>
            </a:r>
            <a:r>
              <a:rPr lang="ru-RU" altLang="ru-RU" dirty="0" smtClean="0">
                <a:cs typeface="Segoe UI" panose="020B0502040204020203" pitchFamily="34" charset="0"/>
              </a:rPr>
              <a:t>. новые штрафы для заказчиков</a:t>
            </a:r>
            <a:endParaRPr lang="ru-RU" altLang="ru-RU" dirty="0">
              <a:latin typeface="Segoe UI" panose="020B0502040204020203" pitchFamily="34" charset="0"/>
              <a:cs typeface="Segoe UI" panose="020B0502040204020203" pitchFamily="34" charset="0"/>
            </a:endParaRPr>
          </a:p>
        </p:txBody>
      </p:sp>
      <p:sp>
        <p:nvSpPr>
          <p:cNvPr id="11" name="TextBox 10"/>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8" name="TextBox 7"/>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007287399"/>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endParaRPr lang="ru-RU" sz="4000" dirty="0" smtClean="0"/>
          </a:p>
        </p:txBody>
      </p:sp>
      <p:graphicFrame>
        <p:nvGraphicFramePr>
          <p:cNvPr id="2" name="Таблица 1"/>
          <p:cNvGraphicFramePr>
            <a:graphicFrameLocks noGrp="1"/>
          </p:cNvGraphicFramePr>
          <p:nvPr>
            <p:extLst>
              <p:ext uri="{D42A27DB-BD31-4B8C-83A1-F6EECF244321}">
                <p14:modId xmlns:p14="http://schemas.microsoft.com/office/powerpoint/2010/main" val="1352433102"/>
              </p:ext>
            </p:extLst>
          </p:nvPr>
        </p:nvGraphicFramePr>
        <p:xfrm>
          <a:off x="110796" y="764555"/>
          <a:ext cx="12007274" cy="2006354"/>
        </p:xfrm>
        <a:graphic>
          <a:graphicData uri="http://schemas.openxmlformats.org/drawingml/2006/table">
            <a:tbl>
              <a:tblPr firstRow="1" firstCol="1" bandRow="1">
                <a:tableStyleId>{5C22544A-7EE6-4342-B048-85BDC9FD1C3A}</a:tableStyleId>
              </a:tblPr>
              <a:tblGrid>
                <a:gridCol w="3574513"/>
                <a:gridCol w="1791856"/>
                <a:gridCol w="6640905"/>
              </a:tblGrid>
              <a:tr h="169262">
                <a:tc>
                  <a:txBody>
                    <a:bodyPr/>
                    <a:lstStyle/>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Реквизиты нормы, краткое</a:t>
                      </a:r>
                      <a:r>
                        <a:rPr lang="ru-RU" sz="1200" baseline="0" dirty="0" smtClean="0">
                          <a:effectLst/>
                          <a:latin typeface="Segoe UI" panose="020B0502040204020203" pitchFamily="34" charset="0"/>
                          <a:ea typeface="Calibri" panose="020F0502020204030204" pitchFamily="34" charset="0"/>
                          <a:cs typeface="Segoe UI" panose="020B0502040204020203" pitchFamily="34" charset="0"/>
                        </a:rPr>
                        <a:t> описание</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Текущая</a:t>
                      </a:r>
                      <a:r>
                        <a:rPr lang="ru-RU" sz="1200" baseline="0" dirty="0" smtClean="0">
                          <a:effectLst/>
                          <a:latin typeface="Segoe UI" panose="020B0502040204020203" pitchFamily="34" charset="0"/>
                          <a:ea typeface="Calibri" panose="020F0502020204030204" pitchFamily="34" charset="0"/>
                          <a:cs typeface="Segoe UI" panose="020B0502040204020203" pitchFamily="34" charset="0"/>
                        </a:rPr>
                        <a:t> редакция</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r>
                        <a:rPr lang="ru-RU" sz="1100" dirty="0" smtClean="0">
                          <a:effectLst/>
                          <a:latin typeface="Segoe UI" panose="020B0502040204020203" pitchFamily="34" charset="0"/>
                          <a:cs typeface="Segoe UI" panose="020B0502040204020203" pitchFamily="34" charset="0"/>
                        </a:rPr>
                        <a:t>Будущая редакция</a:t>
                      </a:r>
                      <a:endParaRPr lang="ru-RU" sz="11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r>
              <a:tr h="1614940">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Добавление ныне отсутствующей</a:t>
                      </a: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ч</a:t>
                      </a:r>
                      <a:r>
                        <a:rPr lang="ru-RU" sz="1200" b="0" baseline="0" dirty="0" smtClean="0">
                          <a:solidFill>
                            <a:schemeClr val="tx1"/>
                          </a:solidFill>
                          <a:effectLst/>
                          <a:latin typeface="Segoe UI" panose="020B0502040204020203" pitchFamily="34" charset="0"/>
                          <a:cs typeface="Segoe UI" panose="020B0502040204020203" pitchFamily="34" charset="0"/>
                        </a:rPr>
                        <a:t>.</a:t>
                      </a:r>
                      <a:r>
                        <a:rPr lang="ru-RU" sz="1200" b="0" kern="1200" baseline="0" dirty="0" smtClean="0">
                          <a:solidFill>
                            <a:schemeClr val="tx1"/>
                          </a:solidFill>
                          <a:effectLst/>
                          <a:latin typeface="Segoe UI" panose="020B0502040204020203" pitchFamily="34" charset="0"/>
                          <a:ea typeface="+mn-ea"/>
                          <a:cs typeface="Segoe UI" panose="020B0502040204020203" pitchFamily="34" charset="0"/>
                        </a:rPr>
                        <a:t>22</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ст.7.32.3 КоАП. Введение нового правонарушения – нарушение сроков и порядка оплаты по договору</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Отсутствует</a:t>
                      </a:r>
                    </a:p>
                  </a:txBody>
                  <a:tcPr marL="39223" marR="39223" marT="0" marB="0">
                    <a:solidFill>
                      <a:srgbClr val="F2F2F2"/>
                    </a:solidFill>
                  </a:tcPr>
                </a:tc>
                <a:tc>
                  <a:txBody>
                    <a:bodyPr/>
                    <a:lstStyle/>
                    <a:p>
                      <a:pPr marL="457200" algn="ctr">
                        <a:lnSpc>
                          <a:spcPct val="107000"/>
                        </a:lnSpc>
                        <a:spcAft>
                          <a:spcPts val="0"/>
                        </a:spcAft>
                      </a:pPr>
                      <a:endParaRPr lang="ru-RU" sz="1200" b="0" baseline="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Нарушение заказчиком срока и оплаты порядка ТРУ, в том числе неисполнение обязанности по обеспечению авансирования, предусмотренного договором…</a:t>
                      </a:r>
                    </a:p>
                    <a:p>
                      <a:pPr marL="457200" algn="ctr">
                        <a:lnSpc>
                          <a:spcPct val="107000"/>
                        </a:lnSpc>
                        <a:spcAft>
                          <a:spcPts val="0"/>
                        </a:spcAft>
                      </a:pPr>
                      <a:endParaRPr lang="ru-RU" sz="1200" b="0" baseline="0" dirty="0" smtClean="0">
                        <a:solidFill>
                          <a:srgbClr val="0070C0"/>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Размер штрафа:</a:t>
                      </a: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30 000 – 50 000 на должностное лицо,</a:t>
                      </a:r>
                    </a:p>
                    <a:p>
                      <a:pPr marL="457200" algn="ctr">
                        <a:lnSpc>
                          <a:spcPct val="107000"/>
                        </a:lnSpc>
                        <a:spcAft>
                          <a:spcPts val="0"/>
                        </a:spcAft>
                      </a:pPr>
                      <a:r>
                        <a:rPr lang="ru-RU" sz="1200" b="0" baseline="0" dirty="0" smtClean="0">
                          <a:solidFill>
                            <a:srgbClr val="0070C0"/>
                          </a:solidFill>
                          <a:effectLst/>
                          <a:latin typeface="Segoe UI" panose="020B0502040204020203" pitchFamily="34" charset="0"/>
                          <a:cs typeface="Segoe UI" panose="020B0502040204020203" pitchFamily="34" charset="0"/>
                        </a:rPr>
                        <a:t>50 000 – 100 000 на юридическое лицо.</a:t>
                      </a:r>
                    </a:p>
                    <a:p>
                      <a:pPr marL="457200" algn="ctr">
                        <a:lnSpc>
                          <a:spcPct val="107000"/>
                        </a:lnSpc>
                        <a:spcAft>
                          <a:spcPts val="0"/>
                        </a:spcAft>
                      </a:pPr>
                      <a:endParaRPr lang="ru-RU" sz="1200" b="0" baseline="0" dirty="0" smtClean="0">
                        <a:solidFill>
                          <a:srgbClr val="0070C0"/>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bl>
          </a:graphicData>
        </a:graphic>
      </p:graphicFrame>
      <p:sp>
        <p:nvSpPr>
          <p:cNvPr id="6" name="Заголовок 3"/>
          <p:cNvSpPr>
            <a:spLocks noGrp="1"/>
          </p:cNvSpPr>
          <p:nvPr>
            <p:ph type="title"/>
          </p:nvPr>
        </p:nvSpPr>
        <p:spPr>
          <a:xfrm>
            <a:off x="1797979" y="0"/>
            <a:ext cx="8270696" cy="694951"/>
          </a:xfrm>
        </p:spPr>
        <p:txBody>
          <a:bodyPr>
            <a:normAutofit/>
          </a:bodyPr>
          <a:lstStyle/>
          <a:p>
            <a:r>
              <a:rPr lang="ru-RU" altLang="ru-RU" dirty="0">
                <a:cs typeface="Segoe UI" panose="020B0502040204020203" pitchFamily="34" charset="0"/>
                <a:hlinkClick r:id="rId3"/>
              </a:rPr>
              <a:t>Проект </a:t>
            </a:r>
            <a:r>
              <a:rPr lang="ru-RU" altLang="ru-RU" dirty="0" smtClean="0">
                <a:cs typeface="Segoe UI" panose="020B0502040204020203" pitchFamily="34" charset="0"/>
                <a:hlinkClick r:id="rId3"/>
              </a:rPr>
              <a:t>85618</a:t>
            </a:r>
            <a:r>
              <a:rPr lang="ru-RU" altLang="ru-RU" dirty="0" smtClean="0">
                <a:cs typeface="Segoe UI" panose="020B0502040204020203" pitchFamily="34" charset="0"/>
              </a:rPr>
              <a:t>. новые штрафы для заказчиков</a:t>
            </a:r>
            <a:endParaRPr lang="ru-RU" altLang="ru-RU" dirty="0">
              <a:latin typeface="Segoe UI" panose="020B0502040204020203" pitchFamily="34" charset="0"/>
              <a:cs typeface="Segoe UI" panose="020B0502040204020203" pitchFamily="34" charset="0"/>
            </a:endParaRPr>
          </a:p>
        </p:txBody>
      </p:sp>
      <p:sp>
        <p:nvSpPr>
          <p:cNvPr id="11" name="TextBox 10"/>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8" name="TextBox 7"/>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28059919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Знаковые административные прецеденты по 223-ФЗ </a:t>
            </a:r>
          </a:p>
          <a:p>
            <a:r>
              <a:rPr lang="ru-RU" sz="2500" dirty="0" smtClean="0"/>
              <a:t>в 2019 году</a:t>
            </a:r>
            <a:endParaRPr lang="ru-RU" sz="2500" dirty="0"/>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55289532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endParaRPr lang="ru-RU" sz="4000" dirty="0" smtClean="0"/>
          </a:p>
        </p:txBody>
      </p:sp>
      <p:graphicFrame>
        <p:nvGraphicFramePr>
          <p:cNvPr id="2" name="Таблица 1"/>
          <p:cNvGraphicFramePr>
            <a:graphicFrameLocks noGrp="1"/>
          </p:cNvGraphicFramePr>
          <p:nvPr>
            <p:extLst>
              <p:ext uri="{D42A27DB-BD31-4B8C-83A1-F6EECF244321}">
                <p14:modId xmlns:p14="http://schemas.microsoft.com/office/powerpoint/2010/main" val="2065048442"/>
              </p:ext>
            </p:extLst>
          </p:nvPr>
        </p:nvGraphicFramePr>
        <p:xfrm>
          <a:off x="110835" y="850216"/>
          <a:ext cx="11976390" cy="5442198"/>
        </p:xfrm>
        <a:graphic>
          <a:graphicData uri="http://schemas.openxmlformats.org/drawingml/2006/table">
            <a:tbl>
              <a:tblPr firstRow="1" firstCol="1" bandRow="1">
                <a:tableStyleId>{5C22544A-7EE6-4342-B048-85BDC9FD1C3A}</a:tableStyleId>
              </a:tblPr>
              <a:tblGrid>
                <a:gridCol w="5547887"/>
                <a:gridCol w="6428503"/>
              </a:tblGrid>
              <a:tr h="316281">
                <a:tc>
                  <a:txBody>
                    <a:bodyPr/>
                    <a:lstStyle/>
                    <a:p>
                      <a:pPr marL="457200" algn="ctr">
                        <a:lnSpc>
                          <a:spcPct val="107000"/>
                        </a:lnSpc>
                        <a:spcAft>
                          <a:spcPts val="0"/>
                        </a:spcAft>
                      </a:pPr>
                      <a:r>
                        <a:rPr lang="ru-RU" sz="1250" dirty="0" smtClean="0">
                          <a:effectLst/>
                          <a:latin typeface="Segoe UI" panose="020B0502040204020203" pitchFamily="34" charset="0"/>
                          <a:ea typeface="Calibri" panose="020F0502020204030204" pitchFamily="34" charset="0"/>
                          <a:cs typeface="Segoe UI" panose="020B0502040204020203" pitchFamily="34" charset="0"/>
                        </a:rPr>
                        <a:t>Краткое</a:t>
                      </a:r>
                      <a:r>
                        <a:rPr lang="ru-RU" sz="1250" baseline="0" dirty="0" smtClean="0">
                          <a:effectLst/>
                          <a:latin typeface="Segoe UI" panose="020B0502040204020203" pitchFamily="34" charset="0"/>
                          <a:ea typeface="Calibri" panose="020F0502020204030204" pitchFamily="34" charset="0"/>
                          <a:cs typeface="Segoe UI" panose="020B0502040204020203" pitchFamily="34" charset="0"/>
                        </a:rPr>
                        <a:t> описание</a:t>
                      </a:r>
                      <a:endParaRPr lang="ru-RU" sz="125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r>
                        <a:rPr lang="ru-RU" sz="1250" dirty="0" smtClean="0">
                          <a:effectLst/>
                          <a:latin typeface="Segoe UI" panose="020B0502040204020203" pitchFamily="34" charset="0"/>
                          <a:ea typeface="+mn-ea"/>
                          <a:cs typeface="Segoe UI" panose="020B0502040204020203" pitchFamily="34" charset="0"/>
                        </a:rPr>
                        <a:t>Правоприменительная</a:t>
                      </a:r>
                      <a:r>
                        <a:rPr lang="ru-RU" sz="1250" baseline="0" dirty="0" smtClean="0">
                          <a:effectLst/>
                          <a:latin typeface="Segoe UI" panose="020B0502040204020203" pitchFamily="34" charset="0"/>
                          <a:ea typeface="+mn-ea"/>
                          <a:cs typeface="Segoe UI" panose="020B0502040204020203" pitchFamily="34" charset="0"/>
                        </a:rPr>
                        <a:t> практика</a:t>
                      </a:r>
                      <a:endParaRPr lang="ru-RU" sz="125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r>
              <a:tr h="757553">
                <a:tc>
                  <a:txBody>
                    <a:bodyPr/>
                    <a:lstStyle/>
                    <a:p>
                      <a:pPr marL="457200" algn="ctr">
                        <a:lnSpc>
                          <a:spcPct val="107000"/>
                        </a:lnSpc>
                        <a:spcAft>
                          <a:spcPts val="0"/>
                        </a:spcAft>
                      </a:pPr>
                      <a:endParaRPr lang="ru-RU" sz="125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50" b="0" dirty="0" smtClean="0">
                          <a:solidFill>
                            <a:schemeClr val="tx1">
                              <a:lumMod val="75000"/>
                            </a:schemeClr>
                          </a:solidFill>
                          <a:effectLst/>
                          <a:latin typeface="Segoe UI" panose="020B0502040204020203" pitchFamily="34" charset="0"/>
                          <a:cs typeface="Segoe UI" panose="020B0502040204020203" pitchFamily="34" charset="0"/>
                        </a:rPr>
                        <a:t>Заключение договора</a:t>
                      </a:r>
                      <a:r>
                        <a:rPr lang="ru-RU" sz="1250" b="0" baseline="0" dirty="0" smtClean="0">
                          <a:solidFill>
                            <a:schemeClr val="tx1">
                              <a:lumMod val="75000"/>
                            </a:schemeClr>
                          </a:solidFill>
                          <a:effectLst/>
                          <a:latin typeface="Segoe UI" panose="020B0502040204020203" pitchFamily="34" charset="0"/>
                          <a:cs typeface="Segoe UI" panose="020B0502040204020203" pitchFamily="34" charset="0"/>
                        </a:rPr>
                        <a:t> с единственным участником аукциона – обязанность заказчика, а не право</a:t>
                      </a:r>
                      <a:endParaRPr lang="ru-RU" sz="125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marR="0" lvl="0" indent="0" algn="ctr" defTabSz="914400" rtl="0" eaLnBrk="1" fontAlgn="auto" latinLnBrk="0" hangingPunct="1">
                        <a:lnSpc>
                          <a:spcPct val="107000"/>
                        </a:lnSpc>
                        <a:spcBef>
                          <a:spcPts val="0"/>
                        </a:spcBef>
                        <a:spcAft>
                          <a:spcPts val="0"/>
                        </a:spcAft>
                        <a:buClrTx/>
                        <a:buSzTx/>
                        <a:buFontTx/>
                        <a:buNone/>
                        <a:tabLst/>
                        <a:defRPr/>
                      </a:pPr>
                      <a:endParaRPr lang="ru-RU" sz="125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marR="0" lvl="0" indent="0" algn="ctr" defTabSz="914400" rtl="0" eaLnBrk="1" fontAlgn="auto" latinLnBrk="0" hangingPunct="1">
                        <a:lnSpc>
                          <a:spcPct val="107000"/>
                        </a:lnSpc>
                        <a:spcBef>
                          <a:spcPts val="0"/>
                        </a:spcBef>
                        <a:spcAft>
                          <a:spcPts val="0"/>
                        </a:spcAft>
                        <a:buClrTx/>
                        <a:buSzTx/>
                        <a:buFontTx/>
                        <a:buNone/>
                        <a:tabLst/>
                        <a:defRPr/>
                      </a:pPr>
                      <a:r>
                        <a:rPr lang="ru-RU" sz="1250" b="0" dirty="0" smtClean="0">
                          <a:solidFill>
                            <a:schemeClr val="tx1">
                              <a:lumMod val="75000"/>
                            </a:schemeClr>
                          </a:solidFill>
                          <a:effectLst/>
                          <a:latin typeface="Segoe UI" panose="020B0502040204020203" pitchFamily="34" charset="0"/>
                          <a:cs typeface="Segoe UI" panose="020B0502040204020203" pitchFamily="34" charset="0"/>
                        </a:rPr>
                        <a:t>Решение</a:t>
                      </a:r>
                      <a:r>
                        <a:rPr lang="ru-RU" sz="1250" b="0" baseline="0" dirty="0" smtClean="0">
                          <a:solidFill>
                            <a:schemeClr val="tx1">
                              <a:lumMod val="75000"/>
                            </a:schemeClr>
                          </a:solidFill>
                          <a:effectLst/>
                          <a:latin typeface="Segoe UI" panose="020B0502040204020203" pitchFamily="34" charset="0"/>
                          <a:cs typeface="Segoe UI" panose="020B0502040204020203" pitchFamily="34" charset="0"/>
                        </a:rPr>
                        <a:t> ФАС России от 07.08.2019 № 223ФЗ-818</a:t>
                      </a:r>
                      <a:r>
                        <a:rPr lang="en-US" sz="1250" b="0" baseline="0" dirty="0" smtClean="0">
                          <a:solidFill>
                            <a:schemeClr val="tx1">
                              <a:lumMod val="75000"/>
                            </a:schemeClr>
                          </a:solidFill>
                          <a:effectLst/>
                          <a:latin typeface="Segoe UI" panose="020B0502040204020203" pitchFamily="34" charset="0"/>
                          <a:cs typeface="Segoe UI" panose="020B0502040204020203" pitchFamily="34" charset="0"/>
                        </a:rPr>
                        <a:t>/19</a:t>
                      </a:r>
                      <a:endParaRPr lang="ru-RU" sz="125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endParaRPr lang="ru-RU" sz="1250" dirty="0" smtClean="0">
                        <a:effectLst/>
                        <a:latin typeface="Segoe UI" panose="020B0502040204020203" pitchFamily="34" charset="0"/>
                        <a:cs typeface="Segoe UI" panose="020B0502040204020203" pitchFamily="34" charset="0"/>
                      </a:endParaRPr>
                    </a:p>
                  </a:txBody>
                  <a:tcPr marL="39223" marR="39223" marT="0" marB="0">
                    <a:solidFill>
                      <a:srgbClr val="F2F2F2"/>
                    </a:solidFill>
                  </a:tcPr>
                </a:tc>
              </a:tr>
              <a:tr h="447675">
                <a:tc>
                  <a:txBody>
                    <a:bodyPr/>
                    <a:lstStyle/>
                    <a:p>
                      <a:pPr marL="457200" algn="ctr">
                        <a:lnSpc>
                          <a:spcPct val="107000"/>
                        </a:lnSpc>
                        <a:spcAft>
                          <a:spcPts val="0"/>
                        </a:spcAft>
                      </a:pPr>
                      <a:r>
                        <a:rPr lang="ru-RU" sz="1250" b="0" dirty="0" smtClean="0">
                          <a:solidFill>
                            <a:schemeClr val="tx1">
                              <a:lumMod val="75000"/>
                            </a:schemeClr>
                          </a:solidFill>
                          <a:effectLst/>
                          <a:latin typeface="Segoe UI" panose="020B0502040204020203" pitchFamily="34" charset="0"/>
                          <a:cs typeface="Segoe UI" panose="020B0502040204020203" pitchFamily="34" charset="0"/>
                        </a:rPr>
                        <a:t>Заключение договора с единственным участником конкурса – право заказчика,</a:t>
                      </a:r>
                      <a:r>
                        <a:rPr lang="ru-RU" sz="1250" b="0" baseline="0" dirty="0" smtClean="0">
                          <a:solidFill>
                            <a:schemeClr val="tx1">
                              <a:lumMod val="75000"/>
                            </a:schemeClr>
                          </a:solidFill>
                          <a:effectLst/>
                          <a:latin typeface="Segoe UI" panose="020B0502040204020203" pitchFamily="34" charset="0"/>
                          <a:cs typeface="Segoe UI" panose="020B0502040204020203" pitchFamily="34" charset="0"/>
                        </a:rPr>
                        <a:t> а не обязанность</a:t>
                      </a:r>
                      <a:endParaRPr lang="ru-RU" sz="125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50" dirty="0" smtClean="0">
                          <a:effectLst/>
                          <a:latin typeface="Segoe UI" panose="020B0502040204020203" pitchFamily="34" charset="0"/>
                          <a:cs typeface="Segoe UI" panose="020B0502040204020203" pitchFamily="34" charset="0"/>
                        </a:rPr>
                        <a:t>Решение Хабаровского УФАС России от 12.07.2019 № 8</a:t>
                      </a:r>
                      <a:r>
                        <a:rPr lang="en-US" sz="1250" dirty="0" smtClean="0">
                          <a:effectLst/>
                          <a:latin typeface="Segoe UI" panose="020B0502040204020203" pitchFamily="34" charset="0"/>
                          <a:cs typeface="Segoe UI" panose="020B0502040204020203" pitchFamily="34" charset="0"/>
                        </a:rPr>
                        <a:t>/01-299</a:t>
                      </a:r>
                      <a:endParaRPr lang="ru-RU" sz="1250" dirty="0" smtClean="0">
                        <a:effectLst/>
                        <a:latin typeface="Segoe UI" panose="020B0502040204020203" pitchFamily="34" charset="0"/>
                        <a:cs typeface="Segoe UI" panose="020B0502040204020203" pitchFamily="34" charset="0"/>
                      </a:endParaRPr>
                    </a:p>
                  </a:txBody>
                  <a:tcPr marL="39223" marR="39223" marT="0" marB="0">
                    <a:solidFill>
                      <a:srgbClr val="F2F2F2"/>
                    </a:solidFill>
                  </a:tcPr>
                </a:tc>
              </a:tr>
              <a:tr h="447675">
                <a:tc>
                  <a:txBody>
                    <a:bodyPr/>
                    <a:lstStyle/>
                    <a:p>
                      <a:pPr marL="457200" algn="ctr">
                        <a:lnSpc>
                          <a:spcPct val="107000"/>
                        </a:lnSpc>
                        <a:spcAft>
                          <a:spcPts val="0"/>
                        </a:spcAft>
                      </a:pPr>
                      <a:r>
                        <a:rPr lang="ru-RU" sz="1250" b="0" dirty="0" smtClean="0">
                          <a:solidFill>
                            <a:schemeClr val="tx1">
                              <a:lumMod val="75000"/>
                            </a:schemeClr>
                          </a:solidFill>
                          <a:effectLst/>
                          <a:latin typeface="Segoe UI" panose="020B0502040204020203" pitchFamily="34" charset="0"/>
                          <a:cs typeface="Segoe UI" panose="020B0502040204020203" pitchFamily="34" charset="0"/>
                        </a:rPr>
                        <a:t>Для заказчиков</a:t>
                      </a:r>
                      <a:r>
                        <a:rPr lang="ru-RU" sz="1250" b="0" baseline="0" dirty="0" smtClean="0">
                          <a:solidFill>
                            <a:schemeClr val="tx1">
                              <a:lumMod val="75000"/>
                            </a:schemeClr>
                          </a:solidFill>
                          <a:effectLst/>
                          <a:latin typeface="Segoe UI" panose="020B0502040204020203" pitchFamily="34" charset="0"/>
                          <a:cs typeface="Segoe UI" panose="020B0502040204020203" pitchFamily="34" charset="0"/>
                        </a:rPr>
                        <a:t>-субъектов ПП РФ 1352 во всех закупках, проводимых без ограничений, актуальны требования 1352 в части срока оплаты, если победителем выходит субъект МСП</a:t>
                      </a:r>
                      <a:endParaRPr lang="ru-RU" sz="125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50" dirty="0" smtClean="0">
                          <a:effectLst/>
                          <a:latin typeface="Segoe UI" panose="020B0502040204020203" pitchFamily="34" charset="0"/>
                          <a:cs typeface="Segoe UI" panose="020B0502040204020203" pitchFamily="34" charset="0"/>
                        </a:rPr>
                        <a:t>Решение</a:t>
                      </a:r>
                      <a:r>
                        <a:rPr lang="ru-RU" sz="1250" baseline="0" dirty="0" smtClean="0">
                          <a:effectLst/>
                          <a:latin typeface="Segoe UI" panose="020B0502040204020203" pitchFamily="34" charset="0"/>
                          <a:cs typeface="Segoe UI" panose="020B0502040204020203" pitchFamily="34" charset="0"/>
                        </a:rPr>
                        <a:t> Кемеровского УФАС России от 22.03.2019 № 042</a:t>
                      </a:r>
                      <a:r>
                        <a:rPr lang="en-US" sz="1250" baseline="0" dirty="0" smtClean="0">
                          <a:effectLst/>
                          <a:latin typeface="Segoe UI" panose="020B0502040204020203" pitchFamily="34" charset="0"/>
                          <a:cs typeface="Segoe UI" panose="020B0502040204020203" pitchFamily="34" charset="0"/>
                        </a:rPr>
                        <a:t>/07/18.1-306/2019</a:t>
                      </a:r>
                      <a:endParaRPr lang="ru-RU" sz="1250" dirty="0" smtClean="0">
                        <a:effectLst/>
                        <a:latin typeface="Segoe UI" panose="020B0502040204020203" pitchFamily="34" charset="0"/>
                        <a:cs typeface="Segoe UI" panose="020B0502040204020203" pitchFamily="34" charset="0"/>
                      </a:endParaRPr>
                    </a:p>
                  </a:txBody>
                  <a:tcPr marL="39223" marR="39223" marT="0" marB="0">
                    <a:solidFill>
                      <a:srgbClr val="F2F2F2"/>
                    </a:solidFill>
                  </a:tcPr>
                </a:tc>
              </a:tr>
              <a:tr h="619125">
                <a:tc>
                  <a:txBody>
                    <a:bodyPr/>
                    <a:lstStyle/>
                    <a:p>
                      <a:pPr marL="457200" algn="ctr">
                        <a:lnSpc>
                          <a:spcPct val="107000"/>
                        </a:lnSpc>
                        <a:spcAft>
                          <a:spcPts val="0"/>
                        </a:spcAft>
                      </a:pPr>
                      <a:r>
                        <a:rPr lang="ru-RU" sz="1250" b="0" dirty="0" smtClean="0">
                          <a:solidFill>
                            <a:schemeClr val="tx1">
                              <a:lumMod val="75000"/>
                            </a:schemeClr>
                          </a:solidFill>
                          <a:effectLst/>
                          <a:latin typeface="Segoe UI" panose="020B0502040204020203" pitchFamily="34" charset="0"/>
                          <a:cs typeface="Segoe UI" panose="020B0502040204020203" pitchFamily="34" charset="0"/>
                        </a:rPr>
                        <a:t>Если</a:t>
                      </a:r>
                      <a:r>
                        <a:rPr lang="ru-RU" sz="1250" b="0" baseline="0" dirty="0" smtClean="0">
                          <a:solidFill>
                            <a:schemeClr val="tx1">
                              <a:lumMod val="75000"/>
                            </a:schemeClr>
                          </a:solidFill>
                          <a:effectLst/>
                          <a:latin typeface="Segoe UI" panose="020B0502040204020203" pitchFamily="34" charset="0"/>
                          <a:cs typeface="Segoe UI" panose="020B0502040204020203" pitchFamily="34" charset="0"/>
                        </a:rPr>
                        <a:t> в документации стоит требование о том, что решение об одобрении крупной сделки должно содержать указание на НМЦ, а по факту решение содержит указание на сумму, превышающую НМЦ, отклонять заявку нельзя</a:t>
                      </a:r>
                      <a:endParaRPr lang="ru-RU" sz="125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50" dirty="0" smtClean="0">
                          <a:effectLst/>
                          <a:latin typeface="Segoe UI" panose="020B0502040204020203" pitchFamily="34" charset="0"/>
                          <a:cs typeface="Segoe UI" panose="020B0502040204020203" pitchFamily="34" charset="0"/>
                        </a:rPr>
                        <a:t>Решение</a:t>
                      </a:r>
                      <a:r>
                        <a:rPr lang="ru-RU" sz="1250" baseline="0" dirty="0" smtClean="0">
                          <a:effectLst/>
                          <a:latin typeface="Segoe UI" panose="020B0502040204020203" pitchFamily="34" charset="0"/>
                          <a:cs typeface="Segoe UI" panose="020B0502040204020203" pitchFamily="34" charset="0"/>
                        </a:rPr>
                        <a:t> Московского УФАС России от 09.09.2019 по делу № 077</a:t>
                      </a:r>
                      <a:r>
                        <a:rPr lang="en-US" sz="1250" baseline="0" dirty="0" smtClean="0">
                          <a:effectLst/>
                          <a:latin typeface="Segoe UI" panose="020B0502040204020203" pitchFamily="34" charset="0"/>
                          <a:cs typeface="Segoe UI" panose="020B0502040204020203" pitchFamily="34" charset="0"/>
                        </a:rPr>
                        <a:t>/07/00-9225/2019</a:t>
                      </a:r>
                      <a:endParaRPr lang="ru-RU" sz="1250" dirty="0" smtClean="0">
                        <a:effectLst/>
                        <a:latin typeface="Segoe UI" panose="020B0502040204020203" pitchFamily="34" charset="0"/>
                        <a:cs typeface="Segoe UI" panose="020B0502040204020203" pitchFamily="34" charset="0"/>
                      </a:endParaRPr>
                    </a:p>
                  </a:txBody>
                  <a:tcPr marL="39223" marR="39223" marT="0" marB="0">
                    <a:solidFill>
                      <a:srgbClr val="F2F2F2"/>
                    </a:solidFill>
                  </a:tcPr>
                </a:tc>
              </a:tr>
              <a:tr h="619125">
                <a:tc>
                  <a:txBody>
                    <a:bodyPr/>
                    <a:lstStyle/>
                    <a:p>
                      <a:pPr marL="457200" algn="ctr">
                        <a:lnSpc>
                          <a:spcPct val="107000"/>
                        </a:lnSpc>
                        <a:spcAft>
                          <a:spcPts val="0"/>
                        </a:spcAft>
                      </a:pPr>
                      <a:r>
                        <a:rPr lang="ru-RU" sz="1250" b="0" dirty="0" smtClean="0">
                          <a:solidFill>
                            <a:schemeClr val="tx1">
                              <a:lumMod val="75000"/>
                            </a:schemeClr>
                          </a:solidFill>
                          <a:effectLst/>
                          <a:latin typeface="Segoe UI" panose="020B0502040204020203" pitchFamily="34" charset="0"/>
                          <a:cs typeface="Segoe UI" panose="020B0502040204020203" pitchFamily="34" charset="0"/>
                        </a:rPr>
                        <a:t>За </a:t>
                      </a:r>
                      <a:r>
                        <a:rPr lang="ru-RU" sz="1250" b="0" dirty="0" err="1" smtClean="0">
                          <a:solidFill>
                            <a:schemeClr val="tx1">
                              <a:lumMod val="75000"/>
                            </a:schemeClr>
                          </a:solidFill>
                          <a:effectLst/>
                          <a:latin typeface="Segoe UI" panose="020B0502040204020203" pitchFamily="34" charset="0"/>
                          <a:cs typeface="Segoe UI" panose="020B0502040204020203" pitchFamily="34" charset="0"/>
                        </a:rPr>
                        <a:t>неразмещение</a:t>
                      </a:r>
                      <a:r>
                        <a:rPr lang="ru-RU" sz="1250" b="0" baseline="0" dirty="0" smtClean="0">
                          <a:solidFill>
                            <a:schemeClr val="tx1">
                              <a:lumMod val="75000"/>
                            </a:schemeClr>
                          </a:solidFill>
                          <a:effectLst/>
                          <a:latin typeface="Segoe UI" panose="020B0502040204020203" pitchFamily="34" charset="0"/>
                          <a:cs typeface="Segoe UI" panose="020B0502040204020203" pitchFamily="34" charset="0"/>
                        </a:rPr>
                        <a:t> протоколов штрафуют на 30-50 </a:t>
                      </a:r>
                      <a:r>
                        <a:rPr lang="ru-RU" sz="1250" b="0" baseline="0" dirty="0" err="1" smtClean="0">
                          <a:solidFill>
                            <a:schemeClr val="tx1">
                              <a:lumMod val="75000"/>
                            </a:schemeClr>
                          </a:solidFill>
                          <a:effectLst/>
                          <a:latin typeface="Segoe UI" panose="020B0502040204020203" pitchFamily="34" charset="0"/>
                          <a:cs typeface="Segoe UI" panose="020B0502040204020203" pitchFamily="34" charset="0"/>
                        </a:rPr>
                        <a:t>т.р</a:t>
                      </a:r>
                      <a:r>
                        <a:rPr lang="ru-RU" sz="1250" b="0" baseline="0" dirty="0" smtClean="0">
                          <a:solidFill>
                            <a:schemeClr val="tx1">
                              <a:lumMod val="75000"/>
                            </a:schemeClr>
                          </a:solidFill>
                          <a:effectLst/>
                          <a:latin typeface="Segoe UI" panose="020B0502040204020203" pitchFamily="34" charset="0"/>
                          <a:cs typeface="Segoe UI" panose="020B0502040204020203" pitchFamily="34" charset="0"/>
                        </a:rPr>
                        <a:t>. Кроме того, в протоколе рассмотрения необходимо всегда указывать основания для отклонения заявок (даже если все допущены)</a:t>
                      </a:r>
                      <a:endParaRPr lang="ru-RU" sz="125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50" dirty="0" smtClean="0">
                          <a:effectLst/>
                          <a:latin typeface="Segoe UI" panose="020B0502040204020203" pitchFamily="34" charset="0"/>
                          <a:cs typeface="Segoe UI" panose="020B0502040204020203" pitchFamily="34" charset="0"/>
                        </a:rPr>
                        <a:t>Решение</a:t>
                      </a:r>
                      <a:r>
                        <a:rPr lang="ru-RU" sz="1250" baseline="0" dirty="0" smtClean="0">
                          <a:effectLst/>
                          <a:latin typeface="Segoe UI" panose="020B0502040204020203" pitchFamily="34" charset="0"/>
                          <a:cs typeface="Segoe UI" panose="020B0502040204020203" pitchFamily="34" charset="0"/>
                        </a:rPr>
                        <a:t> ФАС России от 21.08.2019 № 223-ФЗ-85</a:t>
                      </a:r>
                      <a:r>
                        <a:rPr lang="en-US" sz="1250" baseline="0" dirty="0" smtClean="0">
                          <a:effectLst/>
                          <a:latin typeface="Segoe UI" panose="020B0502040204020203" pitchFamily="34" charset="0"/>
                          <a:cs typeface="Segoe UI" panose="020B0502040204020203" pitchFamily="34" charset="0"/>
                        </a:rPr>
                        <a:t>7/19</a:t>
                      </a:r>
                      <a:endParaRPr lang="ru-RU" sz="1250" dirty="0" smtClean="0">
                        <a:effectLst/>
                        <a:latin typeface="Segoe UI" panose="020B0502040204020203" pitchFamily="34" charset="0"/>
                        <a:cs typeface="Segoe UI" panose="020B0502040204020203" pitchFamily="34" charset="0"/>
                      </a:endParaRPr>
                    </a:p>
                  </a:txBody>
                  <a:tcPr marL="39223" marR="39223" marT="0" marB="0">
                    <a:solidFill>
                      <a:srgbClr val="F2F2F2"/>
                    </a:solidFill>
                  </a:tcPr>
                </a:tc>
              </a:tr>
              <a:tr h="581025">
                <a:tc>
                  <a:txBody>
                    <a:bodyPr/>
                    <a:lstStyle/>
                    <a:p>
                      <a:pPr marL="457200" algn="ctr">
                        <a:lnSpc>
                          <a:spcPct val="107000"/>
                        </a:lnSpc>
                        <a:spcAft>
                          <a:spcPts val="0"/>
                        </a:spcAft>
                      </a:pPr>
                      <a:r>
                        <a:rPr lang="ru-RU" sz="1250" b="0" dirty="0" smtClean="0">
                          <a:solidFill>
                            <a:schemeClr val="tx1">
                              <a:lumMod val="75000"/>
                            </a:schemeClr>
                          </a:solidFill>
                          <a:effectLst/>
                          <a:latin typeface="Segoe UI" panose="020B0502040204020203" pitchFamily="34" charset="0"/>
                          <a:cs typeface="Segoe UI" panose="020B0502040204020203" pitchFamily="34" charset="0"/>
                        </a:rPr>
                        <a:t>Оценка</a:t>
                      </a:r>
                      <a:r>
                        <a:rPr lang="ru-RU" sz="1250" b="0" baseline="0" dirty="0" smtClean="0">
                          <a:solidFill>
                            <a:schemeClr val="tx1">
                              <a:lumMod val="75000"/>
                            </a:schemeClr>
                          </a:solidFill>
                          <a:effectLst/>
                          <a:latin typeface="Segoe UI" panose="020B0502040204020203" pitchFamily="34" charset="0"/>
                          <a:cs typeface="Segoe UI" panose="020B0502040204020203" pitchFamily="34" charset="0"/>
                        </a:rPr>
                        <a:t> ценовых предложений без учета НДС незаконна</a:t>
                      </a:r>
                      <a:endParaRPr lang="ru-RU" sz="125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50" dirty="0" smtClean="0">
                          <a:effectLst/>
                          <a:latin typeface="Segoe UI" panose="020B0502040204020203" pitchFamily="34" charset="0"/>
                          <a:cs typeface="Segoe UI" panose="020B0502040204020203" pitchFamily="34" charset="0"/>
                        </a:rPr>
                        <a:t>Решение Санкт-Петербургского</a:t>
                      </a:r>
                      <a:r>
                        <a:rPr lang="ru-RU" sz="1250" baseline="0" dirty="0" smtClean="0">
                          <a:effectLst/>
                          <a:latin typeface="Segoe UI" panose="020B0502040204020203" pitchFamily="34" charset="0"/>
                          <a:cs typeface="Segoe UI" panose="020B0502040204020203" pitchFamily="34" charset="0"/>
                        </a:rPr>
                        <a:t> УФАС России от 19.08.2019 № Т02-50919</a:t>
                      </a:r>
                      <a:endParaRPr lang="ru-RU" sz="1250" dirty="0" smtClean="0">
                        <a:effectLst/>
                        <a:latin typeface="Segoe UI" panose="020B0502040204020203" pitchFamily="34" charset="0"/>
                        <a:cs typeface="Segoe UI" panose="020B0502040204020203" pitchFamily="34" charset="0"/>
                      </a:endParaRPr>
                    </a:p>
                  </a:txBody>
                  <a:tcPr marL="39223" marR="39223" marT="0" marB="0">
                    <a:solidFill>
                      <a:srgbClr val="F2F2F2"/>
                    </a:solidFill>
                  </a:tcPr>
                </a:tc>
              </a:tr>
              <a:tr h="314325">
                <a:tc>
                  <a:txBody>
                    <a:bodyPr/>
                    <a:lstStyle/>
                    <a:p>
                      <a:pPr marL="457200" algn="ctr">
                        <a:lnSpc>
                          <a:spcPct val="107000"/>
                        </a:lnSpc>
                        <a:spcAft>
                          <a:spcPts val="0"/>
                        </a:spcAft>
                      </a:pPr>
                      <a:r>
                        <a:rPr lang="ru-RU" sz="1250" b="0" dirty="0" smtClean="0">
                          <a:solidFill>
                            <a:schemeClr val="tx1">
                              <a:lumMod val="75000"/>
                            </a:schemeClr>
                          </a:solidFill>
                          <a:effectLst/>
                          <a:latin typeface="Segoe UI" panose="020B0502040204020203" pitchFamily="34" charset="0"/>
                          <a:cs typeface="Segoe UI" panose="020B0502040204020203" pitchFamily="34" charset="0"/>
                        </a:rPr>
                        <a:t>Если участник прикрепил спецификацию не в</a:t>
                      </a:r>
                      <a:r>
                        <a:rPr lang="ru-RU" sz="1250" b="0" baseline="0" dirty="0" smtClean="0">
                          <a:solidFill>
                            <a:schemeClr val="tx1">
                              <a:lumMod val="75000"/>
                            </a:schemeClr>
                          </a:solidFill>
                          <a:effectLst/>
                          <a:latin typeface="Segoe UI" panose="020B0502040204020203" pitchFamily="34" charset="0"/>
                          <a:cs typeface="Segoe UI" panose="020B0502040204020203" pitchFamily="34" charset="0"/>
                        </a:rPr>
                        <a:t> то место заявки, это его проблемы</a:t>
                      </a:r>
                      <a:endParaRPr lang="ru-RU" sz="125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50" dirty="0" smtClean="0">
                          <a:effectLst/>
                          <a:latin typeface="Segoe UI" panose="020B0502040204020203" pitchFamily="34" charset="0"/>
                          <a:cs typeface="Segoe UI" panose="020B0502040204020203" pitchFamily="34" charset="0"/>
                        </a:rPr>
                        <a:t>Решение Ярославского УФАС России от 28.01.2019 № 06-7</a:t>
                      </a:r>
                      <a:r>
                        <a:rPr lang="en-US" sz="1250" dirty="0" smtClean="0">
                          <a:effectLst/>
                          <a:latin typeface="Segoe UI" panose="020B0502040204020203" pitchFamily="34" charset="0"/>
                          <a:cs typeface="Segoe UI" panose="020B0502040204020203" pitchFamily="34" charset="0"/>
                        </a:rPr>
                        <a:t>/12-19</a:t>
                      </a:r>
                      <a:r>
                        <a:rPr lang="ru-RU" sz="1250" dirty="0" smtClean="0">
                          <a:effectLst/>
                          <a:latin typeface="Segoe UI" panose="020B0502040204020203" pitchFamily="34" charset="0"/>
                          <a:cs typeface="Segoe UI" panose="020B0502040204020203" pitchFamily="34" charset="0"/>
                        </a:rPr>
                        <a:t>, Решение Кемеровского УФАС</a:t>
                      </a:r>
                      <a:r>
                        <a:rPr lang="ru-RU" sz="1250" baseline="0" dirty="0" smtClean="0">
                          <a:effectLst/>
                          <a:latin typeface="Segoe UI" panose="020B0502040204020203" pitchFamily="34" charset="0"/>
                          <a:cs typeface="Segoe UI" panose="020B0502040204020203" pitchFamily="34" charset="0"/>
                        </a:rPr>
                        <a:t> России от 11.03.2019 № 042</a:t>
                      </a:r>
                      <a:r>
                        <a:rPr lang="en-US" sz="1250" baseline="0" dirty="0" smtClean="0">
                          <a:effectLst/>
                          <a:latin typeface="Segoe UI" panose="020B0502040204020203" pitchFamily="34" charset="0"/>
                          <a:cs typeface="Segoe UI" panose="020B0502040204020203" pitchFamily="34" charset="0"/>
                        </a:rPr>
                        <a:t>/07/18.1-271/2019</a:t>
                      </a:r>
                      <a:r>
                        <a:rPr lang="ru-RU" sz="1250" baseline="0" dirty="0" smtClean="0">
                          <a:effectLst/>
                          <a:latin typeface="Segoe UI" panose="020B0502040204020203" pitchFamily="34" charset="0"/>
                          <a:cs typeface="Segoe UI" panose="020B0502040204020203" pitchFamily="34" charset="0"/>
                        </a:rPr>
                        <a:t>, Решение Новосибирского УФАС России от 26.03.2019 № 054</a:t>
                      </a:r>
                      <a:r>
                        <a:rPr lang="en-US" sz="1250" baseline="0" dirty="0" smtClean="0">
                          <a:effectLst/>
                          <a:latin typeface="Segoe UI" panose="020B0502040204020203" pitchFamily="34" charset="0"/>
                          <a:cs typeface="Segoe UI" panose="020B0502040204020203" pitchFamily="34" charset="0"/>
                        </a:rPr>
                        <a:t>/01/18</a:t>
                      </a:r>
                      <a:endParaRPr lang="ru-RU" sz="1250" dirty="0" smtClean="0">
                        <a:effectLst/>
                        <a:latin typeface="Segoe UI" panose="020B0502040204020203" pitchFamily="34" charset="0"/>
                        <a:cs typeface="Segoe UI" panose="020B0502040204020203" pitchFamily="34" charset="0"/>
                      </a:endParaRPr>
                    </a:p>
                  </a:txBody>
                  <a:tcPr marL="39223" marR="39223" marT="0" marB="0">
                    <a:solidFill>
                      <a:srgbClr val="F2F2F2"/>
                    </a:solidFill>
                  </a:tcPr>
                </a:tc>
              </a:tr>
              <a:tr h="682189">
                <a:tc>
                  <a:txBody>
                    <a:bodyPr/>
                    <a:lstStyle/>
                    <a:p>
                      <a:pPr marL="457200" algn="ctr">
                        <a:lnSpc>
                          <a:spcPct val="107000"/>
                        </a:lnSpc>
                        <a:spcAft>
                          <a:spcPts val="0"/>
                        </a:spcAft>
                      </a:pPr>
                      <a:r>
                        <a:rPr lang="ru-RU" sz="1250" b="0" dirty="0" smtClean="0">
                          <a:solidFill>
                            <a:schemeClr val="tx1">
                              <a:lumMod val="75000"/>
                            </a:schemeClr>
                          </a:solidFill>
                          <a:effectLst/>
                          <a:latin typeface="Segoe UI" panose="020B0502040204020203" pitchFamily="34" charset="0"/>
                          <a:cs typeface="Segoe UI" panose="020B0502040204020203" pitchFamily="34" charset="0"/>
                        </a:rPr>
                        <a:t>Отстранение участника закупки МСП на этапе подведения итогов, когда оно связано только с ценовым предложением, законно</a:t>
                      </a:r>
                    </a:p>
                  </a:txBody>
                  <a:tcPr marL="39223" marR="39223" marT="0" marB="0">
                    <a:solidFill>
                      <a:srgbClr val="F2F2F2"/>
                    </a:solidFill>
                  </a:tcPr>
                </a:tc>
                <a:tc>
                  <a:txBody>
                    <a:bodyPr/>
                    <a:lstStyle/>
                    <a:p>
                      <a:pPr marL="457200" algn="ctr">
                        <a:lnSpc>
                          <a:spcPct val="107000"/>
                        </a:lnSpc>
                        <a:spcAft>
                          <a:spcPts val="0"/>
                        </a:spcAft>
                      </a:pPr>
                      <a:r>
                        <a:rPr lang="ru-RU" sz="1250" dirty="0" smtClean="0">
                          <a:effectLst/>
                          <a:latin typeface="Segoe UI" panose="020B0502040204020203" pitchFamily="34" charset="0"/>
                          <a:cs typeface="Segoe UI" panose="020B0502040204020203" pitchFamily="34" charset="0"/>
                        </a:rPr>
                        <a:t>Решение Краснодарского</a:t>
                      </a:r>
                      <a:r>
                        <a:rPr lang="ru-RU" sz="1250" baseline="0" dirty="0" smtClean="0">
                          <a:effectLst/>
                          <a:latin typeface="Segoe UI" panose="020B0502040204020203" pitchFamily="34" charset="0"/>
                          <a:cs typeface="Segoe UI" panose="020B0502040204020203" pitchFamily="34" charset="0"/>
                        </a:rPr>
                        <a:t> УФАС России от 18.04.2019 № 134-Т</a:t>
                      </a:r>
                      <a:r>
                        <a:rPr lang="en-US" sz="1250" baseline="0" dirty="0" smtClean="0">
                          <a:effectLst/>
                          <a:latin typeface="Segoe UI" panose="020B0502040204020203" pitchFamily="34" charset="0"/>
                          <a:cs typeface="Segoe UI" panose="020B0502040204020203" pitchFamily="34" charset="0"/>
                        </a:rPr>
                        <a:t>/201</a:t>
                      </a:r>
                      <a:endParaRPr lang="ru-RU" sz="1250" dirty="0" smtClean="0">
                        <a:effectLst/>
                        <a:latin typeface="Segoe UI" panose="020B0502040204020203" pitchFamily="34" charset="0"/>
                        <a:cs typeface="Segoe UI" panose="020B0502040204020203" pitchFamily="34" charset="0"/>
                      </a:endParaRPr>
                    </a:p>
                  </a:txBody>
                  <a:tcPr marL="39223" marR="39223" marT="0" marB="0">
                    <a:solidFill>
                      <a:srgbClr val="F2F2F2"/>
                    </a:solidFill>
                  </a:tcPr>
                </a:tc>
              </a:tr>
            </a:tbl>
          </a:graphicData>
        </a:graphic>
      </p:graphicFrame>
      <p:sp>
        <p:nvSpPr>
          <p:cNvPr id="6" name="Заголовок 3"/>
          <p:cNvSpPr>
            <a:spLocks noGrp="1"/>
          </p:cNvSpPr>
          <p:nvPr>
            <p:ph type="title"/>
          </p:nvPr>
        </p:nvSpPr>
        <p:spPr>
          <a:xfrm>
            <a:off x="1797979" y="0"/>
            <a:ext cx="8270696" cy="694951"/>
          </a:xfrm>
        </p:spPr>
        <p:txBody>
          <a:bodyPr>
            <a:normAutofit/>
          </a:bodyPr>
          <a:lstStyle/>
          <a:p>
            <a:r>
              <a:rPr lang="ru-RU" altLang="ru-RU" dirty="0" smtClean="0">
                <a:cs typeface="Segoe UI" panose="020B0502040204020203" pitchFamily="34" charset="0"/>
              </a:rPr>
              <a:t>Знаковые административные прецеденты 2019</a:t>
            </a:r>
            <a:endParaRPr lang="ru-RU" altLang="ru-RU" dirty="0">
              <a:latin typeface="Segoe UI" panose="020B0502040204020203" pitchFamily="34" charset="0"/>
              <a:cs typeface="Segoe UI" panose="020B0502040204020203" pitchFamily="34" charset="0"/>
            </a:endParaRPr>
          </a:p>
        </p:txBody>
      </p:sp>
      <p:sp>
        <p:nvSpPr>
          <p:cNvPr id="11" name="TextBox 10"/>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13904639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Знаковые судебные прецеденты</a:t>
            </a:r>
            <a:r>
              <a:rPr lang="ru-RU" sz="2500" dirty="0"/>
              <a:t> </a:t>
            </a:r>
            <a:r>
              <a:rPr lang="ru-RU" sz="2500" dirty="0" smtClean="0"/>
              <a:t>по 223-фз</a:t>
            </a:r>
          </a:p>
          <a:p>
            <a:r>
              <a:rPr lang="ru-RU" sz="2500" dirty="0" smtClean="0"/>
              <a:t>В 2019 году</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94572226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Дробление закупок и </a:t>
            </a:r>
            <a:r>
              <a:rPr lang="ru-RU" sz="2500" dirty="0" err="1" smtClean="0"/>
              <a:t>НЕэффективное</a:t>
            </a:r>
            <a:r>
              <a:rPr lang="ru-RU" sz="2500" dirty="0" smtClean="0"/>
              <a:t> использование денежных средств</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12634418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Дело </a:t>
            </a:r>
            <a:r>
              <a:rPr lang="en-US" sz="1600" b="1" dirty="0" smtClean="0">
                <a:latin typeface="Segoe UI" panose="020B0502040204020203" pitchFamily="34" charset="0"/>
                <a:cs typeface="Segoe UI" panose="020B0502040204020203" pitchFamily="34" charset="0"/>
              </a:rPr>
              <a:t>N </a:t>
            </a:r>
            <a:r>
              <a:rPr lang="ru-RU" sz="1600" b="1" dirty="0" smtClean="0">
                <a:latin typeface="Segoe UI" panose="020B0502040204020203" pitchFamily="34" charset="0"/>
                <a:cs typeface="Segoe UI" panose="020B0502040204020203" pitchFamily="34" charset="0"/>
              </a:rPr>
              <a:t>А53-32759</a:t>
            </a:r>
            <a:r>
              <a:rPr lang="en-US" sz="1600" b="1" dirty="0" smtClean="0">
                <a:latin typeface="Segoe UI" panose="020B0502040204020203" pitchFamily="34" charset="0"/>
                <a:cs typeface="Segoe UI" panose="020B0502040204020203" pitchFamily="34" charset="0"/>
              </a:rPr>
              <a:t>/2017</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pPr lvl="0">
              <a:spcBef>
                <a:spcPts val="1000"/>
              </a:spcBef>
            </a:pPr>
            <a:r>
              <a:rPr lang="ru-RU" dirty="0">
                <a:cs typeface="Segoe UI" panose="020B0502040204020203" pitchFamily="34" charset="0"/>
                <a:hlinkClick r:id="rId3"/>
              </a:rPr>
              <a:t>Дело </a:t>
            </a:r>
            <a:r>
              <a:rPr lang="en-US" dirty="0">
                <a:cs typeface="Segoe UI" panose="020B0502040204020203" pitchFamily="34" charset="0"/>
                <a:hlinkClick r:id="rId3"/>
              </a:rPr>
              <a:t>N </a:t>
            </a:r>
            <a:r>
              <a:rPr lang="ru-RU" dirty="0">
                <a:cs typeface="Segoe UI" panose="020B0502040204020203" pitchFamily="34" charset="0"/>
                <a:hlinkClick r:id="rId3"/>
              </a:rPr>
              <a:t>А53-32759</a:t>
            </a:r>
            <a:r>
              <a:rPr lang="en-US" dirty="0">
                <a:cs typeface="Segoe UI" panose="020B0502040204020203" pitchFamily="34" charset="0"/>
                <a:hlinkClick r:id="rId3"/>
              </a:rPr>
              <a:t>/2017</a:t>
            </a:r>
            <a:endParaRPr lang="ru-RU" dirty="0">
              <a:cs typeface="Segoe UI" panose="020B0502040204020203" pitchFamily="34" charset="0"/>
            </a:endParaRPr>
          </a:p>
        </p:txBody>
      </p:sp>
      <p:sp>
        <p:nvSpPr>
          <p:cNvPr id="2" name="Прямоугольник 1"/>
          <p:cNvSpPr/>
          <p:nvPr/>
        </p:nvSpPr>
        <p:spPr>
          <a:xfrm>
            <a:off x="1413797" y="2351314"/>
            <a:ext cx="10342773" cy="3724096"/>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600" dirty="0" smtClean="0">
                <a:solidFill>
                  <a:srgbClr val="444444"/>
                </a:solidFill>
                <a:latin typeface="Segoe UI" panose="020B0502040204020203" pitchFamily="34" charset="0"/>
                <a:cs typeface="Segoe UI" panose="020B0502040204020203" pitchFamily="34" charset="0"/>
              </a:rPr>
              <a:t>21.03.2019</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Дело дошло до: </a:t>
            </a:r>
            <a:r>
              <a:rPr lang="ru-RU" sz="1600" dirty="0" smtClean="0">
                <a:solidFill>
                  <a:srgbClr val="444444"/>
                </a:solidFill>
                <a:latin typeface="Segoe UI" panose="020B0502040204020203" pitchFamily="34" charset="0"/>
                <a:cs typeface="Segoe UI" panose="020B0502040204020203" pitchFamily="34" charset="0"/>
              </a:rPr>
              <a:t>АС Северо-Кавказского округа</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Обстоятельства: </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Заказчик заключил 8 договоров у ЕП на общую сумму более 40 млн. рублей, каждый договор – менее 10 млн. рублей, а по Положению заказчика есть возможность заключать договоры с ЕП, если цена договора не превышает 10 млн. рублей. 6 договоров было заключено в один день, остальные два – в другой. По договорам закупались услуги оценки недвижимого имущества и автомобилей, всего 632 объекта. По всем договорам – один исполнитель.</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Договоры признаны ничтожными.</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В то же время директор проектного офиса заказчика был привлечен к уголовной ответственности.</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3493969219"/>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1655124"/>
            <a:ext cx="4465320"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8" y="1717450"/>
            <a:ext cx="4436496"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Ч.3.1 ст.4 223-ФЗ</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Новый порядок планирования</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738664"/>
          </a:xfrm>
          <a:prstGeom prst="rect">
            <a:avLst/>
          </a:prstGeom>
        </p:spPr>
        <p:txBody>
          <a:bodyPr wrap="square">
            <a:spAutoFit/>
          </a:bodyPr>
          <a:lstStyle/>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Раздел плана закупки о закупке у МСП формируется не менее чем на 3 года.</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Актуальность: с 01.11.2019</a:t>
            </a:r>
            <a:endParaRPr lang="ru-RU" sz="1600" dirty="0">
              <a:solidFill>
                <a:srgbClr val="444444"/>
              </a:solidFill>
              <a:latin typeface="Segoe UI" panose="020B0502040204020203" pitchFamily="34" charset="0"/>
              <a:cs typeface="Segoe UI" panose="020B0502040204020203" pitchFamily="34" charset="0"/>
            </a:endParaRP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66407551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Дело № 1-46</a:t>
            </a:r>
            <a:r>
              <a:rPr lang="en-US" sz="1600" b="1" dirty="0" smtClean="0">
                <a:latin typeface="Segoe UI" panose="020B0502040204020203" pitchFamily="34" charset="0"/>
                <a:cs typeface="Segoe UI" panose="020B0502040204020203" pitchFamily="34" charset="0"/>
                <a:hlinkClick r:id="rId3"/>
              </a:rPr>
              <a:t>/2018 (1-482/2017;)</a:t>
            </a:r>
            <a:r>
              <a:rPr lang="ru-RU" sz="1600" b="1" dirty="0" smtClean="0">
                <a:latin typeface="Segoe UI" panose="020B0502040204020203" pitchFamily="34" charset="0"/>
                <a:cs typeface="Segoe UI" panose="020B0502040204020203" pitchFamily="34" charset="0"/>
              </a:rPr>
              <a:t>, </a:t>
            </a:r>
            <a:r>
              <a:rPr lang="ru-RU" sz="1600" b="1" dirty="0" smtClean="0">
                <a:latin typeface="Segoe UI" panose="020B0502040204020203" pitchFamily="34" charset="0"/>
                <a:cs typeface="Segoe UI" panose="020B0502040204020203" pitchFamily="34" charset="0"/>
                <a:hlinkClick r:id="rId4"/>
              </a:rPr>
              <a:t>Дело № 22-1723</a:t>
            </a:r>
            <a:r>
              <a:rPr lang="en-US" sz="1600" b="1" dirty="0" smtClean="0">
                <a:latin typeface="Segoe UI" panose="020B0502040204020203" pitchFamily="34" charset="0"/>
                <a:cs typeface="Segoe UI" panose="020B0502040204020203" pitchFamily="34" charset="0"/>
                <a:hlinkClick r:id="rId4"/>
              </a:rPr>
              <a:t>/2018</a:t>
            </a:r>
            <a:r>
              <a:rPr lang="ru-RU" sz="1600" b="1" dirty="0" smtClean="0">
                <a:latin typeface="Segoe UI" panose="020B0502040204020203" pitchFamily="34" charset="0"/>
                <a:cs typeface="Segoe UI" panose="020B0502040204020203" pitchFamily="34" charset="0"/>
                <a:hlinkClick r:id="rId4"/>
              </a:rPr>
              <a:t> </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Уголовная ответственность вследствие дробления закупок</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770263"/>
          </a:xfrm>
          <a:prstGeom prst="rect">
            <a:avLst/>
          </a:prstGeom>
        </p:spPr>
        <p:txBody>
          <a:bodyPr wrap="square">
            <a:spAutoFit/>
          </a:bodyPr>
          <a:lstStyle/>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300" dirty="0" smtClean="0">
                <a:solidFill>
                  <a:srgbClr val="444444"/>
                </a:solidFill>
                <a:latin typeface="Segoe UI" panose="020B0502040204020203" pitchFamily="34" charset="0"/>
                <a:cs typeface="Segoe UI" panose="020B0502040204020203" pitchFamily="34" charset="0"/>
              </a:rPr>
              <a:t>05.03.2019</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Дело дошло до: </a:t>
            </a:r>
            <a:r>
              <a:rPr lang="ru-RU" sz="1300" dirty="0" smtClean="0">
                <a:solidFill>
                  <a:srgbClr val="444444"/>
                </a:solidFill>
                <a:latin typeface="Segoe UI" panose="020B0502040204020203" pitchFamily="34" charset="0"/>
                <a:cs typeface="Segoe UI" panose="020B0502040204020203" pitchFamily="34" charset="0"/>
              </a:rPr>
              <a:t>Верховный суд Республики Крым</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Обстоятельства: </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Должностное лицо заказчика обвинялось в том, что, заключив 7 (не 8) договоров у ЕП на общую сумму 42,574 млн. рублей по значительно завышенным относительно среднерыночных ценам, нанесло учреждению ущерб в размере 32,841 млн. рублей.</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Решением Киевского районного суда города Симферополя обвиняемый был признан виновным в совершении преступления по ч.3 ст.285 УК РФ (злоупотребление ДП) и приговорен к 5-ти годам лишения свободы (условно, с учетом ст.73 УК РФ) с последующим поражением в правах на 3 года, а также к возмещению ущерба учреждения в размере 32,841 млн. рублей.</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Апелляционным определением ВС РК приговор был изменен на 3 года лишения свободы в колонии общего режима с последующим поражением в правах на 2 года. </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В кассационном суде определение не оспаривалось, однако 05.03.2019 Верховный суд РК направил материалы дела для пересмотра приговора в части возмещения ущерба учреждению.</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208442381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Актуальная позиция ВС РФ по вопросу дробления ужесточается: </a:t>
            </a:r>
          </a:p>
          <a:p>
            <a:r>
              <a:rPr lang="ru-RU" sz="2500" dirty="0" smtClean="0"/>
              <a:t>3 контракта за 5 дней</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87819123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Определение ВС РФ от 07.10.2019 </a:t>
            </a:r>
            <a:r>
              <a:rPr lang="en-US" sz="1600" b="1" dirty="0" smtClean="0">
                <a:latin typeface="Segoe UI" panose="020B0502040204020203" pitchFamily="34" charset="0"/>
                <a:cs typeface="Segoe UI" panose="020B0502040204020203" pitchFamily="34" charset="0"/>
              </a:rPr>
              <a:t>N </a:t>
            </a:r>
            <a:r>
              <a:rPr lang="ru-RU" sz="1600" b="1" dirty="0" smtClean="0">
                <a:latin typeface="Segoe UI" panose="020B0502040204020203" pitchFamily="34" charset="0"/>
                <a:cs typeface="Segoe UI" panose="020B0502040204020203" pitchFamily="34" charset="0"/>
              </a:rPr>
              <a:t>73-АД19-2</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73-АД19-2</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077766"/>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600" dirty="0" smtClean="0">
                <a:solidFill>
                  <a:srgbClr val="444444"/>
                </a:solidFill>
                <a:latin typeface="Segoe UI" panose="020B0502040204020203" pitchFamily="34" charset="0"/>
                <a:cs typeface="Segoe UI" panose="020B0502040204020203" pitchFamily="34" charset="0"/>
              </a:rPr>
              <a:t>07.10.2019</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Дело дошло до: </a:t>
            </a:r>
            <a:r>
              <a:rPr lang="ru-RU" sz="1600" dirty="0" smtClean="0">
                <a:solidFill>
                  <a:srgbClr val="444444"/>
                </a:solidFill>
                <a:latin typeface="Segoe UI" panose="020B0502040204020203" pitchFamily="34" charset="0"/>
                <a:cs typeface="Segoe UI" panose="020B0502040204020203" pitchFamily="34" charset="0"/>
              </a:rPr>
              <a:t>Верховный Суд Российской Федерации</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Обстоятельства: </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Заказчик заключил три контракта на 100, 33 и 21,7 тысяч рублей у ЕП в течение 5-ти дней (18, 20 и 22 декабря), мотивируя действия необходимостью потратить выделенные деньги. В качестве аргументов представил письмо Минфина России, в котором говорилось о том, что никаких ограничений по закупке у ЕП законом не предусмотрено.</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Заказчик был привлечен к административной ответственности.</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191149317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Определение ВС РФ от 07.10.2019 </a:t>
            </a:r>
            <a:r>
              <a:rPr lang="en-US" sz="1600" b="1" dirty="0" smtClean="0">
                <a:latin typeface="Segoe UI" panose="020B0502040204020203" pitchFamily="34" charset="0"/>
                <a:cs typeface="Segoe UI" panose="020B0502040204020203" pitchFamily="34" charset="0"/>
              </a:rPr>
              <a:t>N </a:t>
            </a:r>
            <a:r>
              <a:rPr lang="ru-RU" sz="1600" b="1" dirty="0" smtClean="0">
                <a:latin typeface="Segoe UI" panose="020B0502040204020203" pitchFamily="34" charset="0"/>
                <a:cs typeface="Segoe UI" panose="020B0502040204020203" pitchFamily="34" charset="0"/>
              </a:rPr>
              <a:t>73-АД19-2</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73-АД19-2</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1477328"/>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Цитата дела:</a:t>
            </a:r>
          </a:p>
          <a:p>
            <a:pPr algn="just" defTabSz="447675">
              <a:spcBef>
                <a:spcPts val="1200"/>
              </a:spcBef>
              <a:buClr>
                <a:srgbClr val="E4465A"/>
              </a:buClr>
              <a:buSzPct val="120000"/>
            </a:pPr>
            <a:r>
              <a:rPr lang="ru-RU" sz="1600" i="1" dirty="0" smtClean="0">
                <a:solidFill>
                  <a:srgbClr val="444444"/>
                </a:solidFill>
                <a:latin typeface="Segoe UI" panose="020B0502040204020203" pitchFamily="34" charset="0"/>
                <a:cs typeface="Segoe UI" panose="020B0502040204020203" pitchFamily="34" charset="0"/>
              </a:rPr>
              <a:t>Заключенные в течение непродолжительного периода времени (пяти дней) контракты, предметом которых является поставка одноименных товаров – компьютерного оборудования одному приобретателю, имеющему единый интерес, содержат идентичные условия, направлены на достижение единой хозяйственной цели и образую единую сделку, искусственно раздробленную.</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163755872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Актуальная позиция ВС РФ по вопросу дробления ужесточается:</a:t>
            </a:r>
          </a:p>
          <a:p>
            <a:r>
              <a:rPr lang="ru-RU" sz="2500" dirty="0" smtClean="0"/>
              <a:t>59 договоров за 18 (!) месяцев</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892481570"/>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Дело А45-7350</a:t>
            </a:r>
            <a:r>
              <a:rPr lang="en-US" sz="1600" b="1" dirty="0" smtClean="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hlinkClick r:id="rId3"/>
              </a:rPr>
              <a:t>А45-7350</a:t>
            </a:r>
            <a:r>
              <a:rPr lang="en-US" altLang="ru-RU" dirty="0" smtClean="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323987"/>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600" dirty="0" smtClean="0">
                <a:solidFill>
                  <a:srgbClr val="444444"/>
                </a:solidFill>
                <a:latin typeface="Segoe UI" panose="020B0502040204020203" pitchFamily="34" charset="0"/>
                <a:cs typeface="Segoe UI" panose="020B0502040204020203" pitchFamily="34" charset="0"/>
              </a:rPr>
              <a:t>25.04.2019</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Дело дошло до: </a:t>
            </a:r>
            <a:r>
              <a:rPr lang="ru-RU" sz="1600" dirty="0" smtClean="0">
                <a:solidFill>
                  <a:srgbClr val="444444"/>
                </a:solidFill>
                <a:latin typeface="Segoe UI" panose="020B0502040204020203" pitchFamily="34" charset="0"/>
                <a:cs typeface="Segoe UI" panose="020B0502040204020203" pitchFamily="34" charset="0"/>
              </a:rPr>
              <a:t>Верховный Суд Российской Федерации</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Обстоятельства: </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Заказчик заключил 59 договоров поставки продуктов питания в период с 07.06.2016 по 27.11.2017, продукты – одни и те же, видимо, с одинаковой номенклатурой (мясо, капуста, курятина, помидоры и т.п.). Сумма каждого договора – 99 тысяч рублей, при этом по части позиций цены были объективно завышенными (к примеру, говядина по 500 рублей за килограмм при рыночной 250). Контрагентами по договорам выступали 11 разных поставщиков. Одному из поставщиков недоплатили, и он пошел в суд.</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В удовлетворении требований поставщика отказано, ибо сделки признаны недействительными.</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55497127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a:latin typeface="Segoe UI" panose="020B0502040204020203" pitchFamily="34" charset="0"/>
                <a:cs typeface="Segoe UI" panose="020B0502040204020203" pitchFamily="34" charset="0"/>
              </a:rPr>
              <a:t>Дело А45-7350</a:t>
            </a:r>
            <a:r>
              <a:rPr lang="en-US" sz="1600" b="1" dirty="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hlinkClick r:id="rId3"/>
              </a:rPr>
              <a:t>А45-7350</a:t>
            </a:r>
            <a:r>
              <a:rPr lang="en-US" altLang="ru-RU" dirty="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1231106"/>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Цитата дела:</a:t>
            </a:r>
          </a:p>
          <a:p>
            <a:pPr algn="just" defTabSz="447675">
              <a:spcBef>
                <a:spcPts val="1200"/>
              </a:spcBef>
              <a:buClr>
                <a:srgbClr val="E4465A"/>
              </a:buClr>
              <a:buSzPct val="120000"/>
            </a:pPr>
            <a:r>
              <a:rPr lang="ru-RU" sz="1600" i="1" dirty="0" smtClean="0">
                <a:solidFill>
                  <a:srgbClr val="444444"/>
                </a:solidFill>
                <a:latin typeface="Segoe UI" panose="020B0502040204020203" pitchFamily="34" charset="0"/>
                <a:cs typeface="Segoe UI" panose="020B0502040204020203" pitchFamily="34" charset="0"/>
              </a:rPr>
              <a:t>Суды </a:t>
            </a:r>
            <a:r>
              <a:rPr lang="ru-RU" sz="1600" i="1" dirty="0">
                <a:solidFill>
                  <a:srgbClr val="444444"/>
                </a:solidFill>
                <a:latin typeface="Segoe UI" panose="020B0502040204020203" pitchFamily="34" charset="0"/>
                <a:cs typeface="Segoe UI" panose="020B0502040204020203" pitchFamily="34" charset="0"/>
              </a:rPr>
              <a:t>исходили из предмета договоров, периода их заключения, общей стоимости поставленных товаров и пришли к выводу, что договоры следует считать единой сделкой по поставке продуктов питания, оформленной 59 договорами поставки.</a:t>
            </a:r>
            <a:endParaRPr lang="ru-RU" sz="1600" i="1"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82409685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Закрепление позиции ВС РФ в отношении договоров, заключенных в обход закона (вне дробления)</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656019153"/>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Дело </a:t>
            </a:r>
            <a:r>
              <a:rPr lang="en-US" sz="1600" b="1" dirty="0" smtClean="0">
                <a:latin typeface="Segoe UI" panose="020B0502040204020203" pitchFamily="34" charset="0"/>
                <a:cs typeface="Segoe UI" panose="020B0502040204020203" pitchFamily="34" charset="0"/>
              </a:rPr>
              <a:t>A</a:t>
            </a:r>
            <a:r>
              <a:rPr lang="ru-RU" sz="1600" b="1" dirty="0" smtClean="0">
                <a:latin typeface="Segoe UI" panose="020B0502040204020203" pitchFamily="34" charset="0"/>
                <a:cs typeface="Segoe UI" panose="020B0502040204020203" pitchFamily="34" charset="0"/>
              </a:rPr>
              <a:t>03-6990</a:t>
            </a:r>
            <a:r>
              <a:rPr lang="en-US" sz="1600" b="1" dirty="0" smtClean="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hlinkClick r:id="rId3"/>
              </a:rPr>
              <a:t>А03-6990</a:t>
            </a:r>
            <a:r>
              <a:rPr lang="en-US" altLang="ru-RU" dirty="0" smtClean="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231654"/>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400" dirty="0" smtClean="0">
                <a:solidFill>
                  <a:srgbClr val="444444"/>
                </a:solidFill>
                <a:latin typeface="Segoe UI" panose="020B0502040204020203" pitchFamily="34" charset="0"/>
                <a:cs typeface="Segoe UI" panose="020B0502040204020203" pitchFamily="34" charset="0"/>
              </a:rPr>
              <a:t>25.</a:t>
            </a:r>
            <a:r>
              <a:rPr lang="en-US" sz="1400" dirty="0" smtClean="0">
                <a:solidFill>
                  <a:srgbClr val="444444"/>
                </a:solidFill>
                <a:latin typeface="Segoe UI" panose="020B0502040204020203" pitchFamily="34" charset="0"/>
                <a:cs typeface="Segoe UI" panose="020B0502040204020203" pitchFamily="34" charset="0"/>
              </a:rPr>
              <a:t>09</a:t>
            </a:r>
            <a:r>
              <a:rPr lang="ru-RU" sz="1400" dirty="0" smtClean="0">
                <a:solidFill>
                  <a:srgbClr val="444444"/>
                </a:solidFill>
                <a:latin typeface="Segoe UI" panose="020B0502040204020203" pitchFamily="34" charset="0"/>
                <a:cs typeface="Segoe UI" panose="020B0502040204020203" pitchFamily="34" charset="0"/>
              </a:rPr>
              <a:t>.2019</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Дело дошло до: </a:t>
            </a:r>
            <a:r>
              <a:rPr lang="ru-RU" sz="1400" dirty="0" smtClean="0">
                <a:solidFill>
                  <a:srgbClr val="444444"/>
                </a:solidFill>
                <a:latin typeface="Segoe UI" panose="020B0502040204020203" pitchFamily="34" charset="0"/>
                <a:cs typeface="Segoe UI" panose="020B0502040204020203" pitchFamily="34" charset="0"/>
              </a:rPr>
              <a:t>Верховный Суд Российской Федерации</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a:t>
            </a:r>
            <a:endParaRPr lang="en-US"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Заказчик – МУП, работающий по 223-ФЗ. Был заключен договор с ЕП на выполнение работ по ремонту кровли. Однако в Положении нет никакого основания, позволяющего применить способ закупки у ЕП в данном случае. Цена договора – 4 354 287 рублей. Работы были выполнены в полном объеме, однако подрядчику не было выплачено ни копейки, в связи с чем подрядчик и подал в суд.</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Решениями судов всех инстанций в удовлетворении требований было отказано. Подрядчик остался с носом.</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Аналогичное определение ВС РФ по этому же вопросу, но в другом случае: дело </a:t>
            </a:r>
            <a:r>
              <a:rPr lang="ru-RU" sz="1400" dirty="0" smtClean="0">
                <a:latin typeface="Segoe UI" panose="020B0502040204020203" pitchFamily="34" charset="0"/>
                <a:cs typeface="Segoe UI" panose="020B0502040204020203" pitchFamily="34" charset="0"/>
              </a:rPr>
              <a:t>А32-24470/2018.</a:t>
            </a: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2225672600"/>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a:latin typeface="Segoe UI" panose="020B0502040204020203" pitchFamily="34" charset="0"/>
                <a:cs typeface="Segoe UI" panose="020B0502040204020203" pitchFamily="34" charset="0"/>
              </a:rPr>
              <a:t>Дело </a:t>
            </a:r>
            <a:r>
              <a:rPr lang="en-US" sz="1600" b="1" dirty="0">
                <a:latin typeface="Segoe UI" panose="020B0502040204020203" pitchFamily="34" charset="0"/>
                <a:cs typeface="Segoe UI" panose="020B0502040204020203" pitchFamily="34" charset="0"/>
              </a:rPr>
              <a:t>A</a:t>
            </a:r>
            <a:r>
              <a:rPr lang="ru-RU" sz="1600" b="1" dirty="0">
                <a:latin typeface="Segoe UI" panose="020B0502040204020203" pitchFamily="34" charset="0"/>
                <a:cs typeface="Segoe UI" panose="020B0502040204020203" pitchFamily="34" charset="0"/>
              </a:rPr>
              <a:t>03-6990</a:t>
            </a:r>
            <a:r>
              <a:rPr lang="en-US" sz="1600" b="1" dirty="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hlinkClick r:id="rId3"/>
              </a:rPr>
              <a:t>А03-6990</a:t>
            </a:r>
            <a:r>
              <a:rPr lang="en-US" altLang="ru-RU" dirty="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4247317"/>
          </a:xfrm>
          <a:prstGeom prst="rect">
            <a:avLst/>
          </a:prstGeom>
        </p:spPr>
        <p:txBody>
          <a:bodyPr wrap="square">
            <a:spAutoFit/>
          </a:bodyPr>
          <a:lstStyle/>
          <a:p>
            <a:pPr algn="just" defTabSz="447675">
              <a:spcBef>
                <a:spcPts val="1200"/>
              </a:spcBef>
              <a:buClr>
                <a:srgbClr val="E4465A"/>
              </a:buClr>
              <a:buSzPct val="120000"/>
            </a:pPr>
            <a:r>
              <a:rPr lang="ru-RU" sz="1500" b="1" dirty="0" smtClean="0">
                <a:solidFill>
                  <a:srgbClr val="444444"/>
                </a:solidFill>
                <a:latin typeface="Segoe UI" panose="020B0502040204020203" pitchFamily="34" charset="0"/>
                <a:cs typeface="Segoe UI" panose="020B0502040204020203" pitchFamily="34" charset="0"/>
              </a:rPr>
              <a:t>Цитаты дела:</a:t>
            </a:r>
          </a:p>
          <a:p>
            <a:pPr marL="285750" indent="-285750" algn="just" defTabSz="447675">
              <a:spcBef>
                <a:spcPts val="1200"/>
              </a:spcBef>
              <a:buClr>
                <a:srgbClr val="E4465A"/>
              </a:buClr>
              <a:buSzPct val="120000"/>
              <a:buFont typeface="Wingdings" panose="05000000000000000000" pitchFamily="2" charset="2"/>
              <a:buChar char="Ø"/>
            </a:pPr>
            <a:r>
              <a:rPr lang="ru-RU" sz="1500" i="1" dirty="0" smtClean="0">
                <a:solidFill>
                  <a:srgbClr val="444444"/>
                </a:solidFill>
                <a:latin typeface="Segoe UI" panose="020B0502040204020203" pitchFamily="34" charset="0"/>
                <a:cs typeface="Segoe UI" panose="020B0502040204020203" pitchFamily="34" charset="0"/>
              </a:rPr>
              <a:t>Согласно </a:t>
            </a:r>
            <a:r>
              <a:rPr lang="ru-RU" sz="1500" i="1" dirty="0">
                <a:solidFill>
                  <a:srgbClr val="444444"/>
                </a:solidFill>
                <a:latin typeface="Segoe UI" panose="020B0502040204020203" pitchFamily="34" charset="0"/>
                <a:cs typeface="Segoe UI" panose="020B0502040204020203" pitchFamily="34" charset="0"/>
              </a:rPr>
              <a:t>пункту 3.11 Положения о проведении планово-предупредительного ремонта производственных зданий и сооружений, утвержденного постановлением Госстроя СССР от 29.12.1973 N 279, к капитальному ремонту производственных зданий и сооружений относятся такие работы, в процессе которых производится смена изношенных конструкций и деталей зданий и сооружений или замена их на более прочные и экономичные, улучшающие эксплуатационные возможности ремонтируемых объектов, за исключением полной смены или замены основных конструкций, срок службы которых в зданиях и сооружениях является наибольшим (каменные и бетонные фундаменты зданий и сооружений, все виды стен зданий, все виды каркасов стен, трубы подземных сетей, опоры мостов и др</a:t>
            </a:r>
            <a:r>
              <a:rPr lang="ru-RU" sz="1500" i="1" dirty="0" smtClean="0">
                <a:solidFill>
                  <a:srgbClr val="444444"/>
                </a:solidFill>
                <a:latin typeface="Segoe UI" panose="020B0502040204020203" pitchFamily="34" charset="0"/>
                <a:cs typeface="Segoe UI" panose="020B0502040204020203" pitchFamily="34" charset="0"/>
              </a:rPr>
              <a:t>.). </a:t>
            </a:r>
            <a:r>
              <a:rPr lang="en-US" sz="1500" b="1" dirty="0" smtClean="0">
                <a:solidFill>
                  <a:srgbClr val="444444"/>
                </a:solidFill>
                <a:latin typeface="Segoe UI" panose="020B0502040204020203" pitchFamily="34" charset="0"/>
                <a:cs typeface="Segoe UI" panose="020B0502040204020203" pitchFamily="34" charset="0"/>
              </a:rPr>
              <a:t>[</a:t>
            </a:r>
            <a:r>
              <a:rPr lang="ru-RU" sz="1500" b="1" dirty="0" smtClean="0">
                <a:solidFill>
                  <a:srgbClr val="444444"/>
                </a:solidFill>
                <a:latin typeface="Segoe UI" panose="020B0502040204020203" pitchFamily="34" charset="0"/>
                <a:cs typeface="Segoe UI" panose="020B0502040204020203" pitchFamily="34" charset="0"/>
              </a:rPr>
              <a:t>примечание АГ: очень любопытная формулировка в контексте идентификации капремонта в целом</a:t>
            </a:r>
            <a:r>
              <a:rPr lang="en-US" sz="1500" b="1" dirty="0" smtClean="0">
                <a:solidFill>
                  <a:srgbClr val="444444"/>
                </a:solidFill>
                <a:latin typeface="Segoe UI" panose="020B0502040204020203" pitchFamily="34" charset="0"/>
                <a:cs typeface="Segoe UI" panose="020B0502040204020203" pitchFamily="34" charset="0"/>
              </a:rPr>
              <a:t>]</a:t>
            </a:r>
            <a:endParaRPr lang="ru-RU" sz="1500" b="1" dirty="0" smtClean="0">
              <a:solidFill>
                <a:srgbClr val="444444"/>
              </a:solidFill>
              <a:latin typeface="Segoe UI" panose="020B0502040204020203" pitchFamily="34" charset="0"/>
              <a:cs typeface="Segoe UI" panose="020B0502040204020203" pitchFamily="34" charset="0"/>
            </a:endParaRPr>
          </a:p>
          <a:p>
            <a:pPr marL="285750" indent="-285750" algn="just" defTabSz="447675">
              <a:spcBef>
                <a:spcPts val="1200"/>
              </a:spcBef>
              <a:buClr>
                <a:srgbClr val="E4465A"/>
              </a:buClr>
              <a:buSzPct val="120000"/>
              <a:buFont typeface="Wingdings" panose="05000000000000000000" pitchFamily="2" charset="2"/>
              <a:buChar char="Ø"/>
            </a:pPr>
            <a:r>
              <a:rPr lang="ru-RU" sz="1500" i="1" dirty="0" smtClean="0">
                <a:solidFill>
                  <a:srgbClr val="444444"/>
                </a:solidFill>
                <a:latin typeface="Segoe UI" panose="020B0502040204020203" pitchFamily="34" charset="0"/>
                <a:cs typeface="Segoe UI" panose="020B0502040204020203" pitchFamily="34" charset="0"/>
              </a:rPr>
              <a:t>Заказчик заключил договор, используя способ закупки у ЕП по 223-ФЗ, самостоятельно </a:t>
            </a:r>
            <a:r>
              <a:rPr lang="ru-RU" sz="1500" i="1" dirty="0">
                <a:solidFill>
                  <a:srgbClr val="444444"/>
                </a:solidFill>
                <a:latin typeface="Segoe UI" panose="020B0502040204020203" pitchFamily="34" charset="0"/>
                <a:cs typeface="Segoe UI" panose="020B0502040204020203" pitchFamily="34" charset="0"/>
              </a:rPr>
              <a:t>приняв решение о заключении </a:t>
            </a:r>
            <a:r>
              <a:rPr lang="ru-RU" sz="1500" i="1" dirty="0" smtClean="0">
                <a:solidFill>
                  <a:srgbClr val="444444"/>
                </a:solidFill>
                <a:latin typeface="Segoe UI" panose="020B0502040204020203" pitchFamily="34" charset="0"/>
                <a:cs typeface="Segoe UI" panose="020B0502040204020203" pitchFamily="34" charset="0"/>
              </a:rPr>
              <a:t>договора </a:t>
            </a:r>
            <a:r>
              <a:rPr lang="ru-RU" sz="1500" i="1" dirty="0">
                <a:solidFill>
                  <a:srgbClr val="444444"/>
                </a:solidFill>
                <a:latin typeface="Segoe UI" panose="020B0502040204020203" pitchFamily="34" charset="0"/>
                <a:cs typeface="Segoe UI" panose="020B0502040204020203" pitchFamily="34" charset="0"/>
              </a:rPr>
              <a:t>с </a:t>
            </a:r>
            <a:r>
              <a:rPr lang="ru-RU" sz="1500" i="1" dirty="0" smtClean="0">
                <a:solidFill>
                  <a:srgbClr val="444444"/>
                </a:solidFill>
                <a:latin typeface="Segoe UI" panose="020B0502040204020203" pitchFamily="34" charset="0"/>
                <a:cs typeface="Segoe UI" panose="020B0502040204020203" pitchFamily="34" charset="0"/>
              </a:rPr>
              <a:t>ЕП, </a:t>
            </a:r>
            <a:r>
              <a:rPr lang="ru-RU" sz="1500" i="1" dirty="0">
                <a:solidFill>
                  <a:srgbClr val="444444"/>
                </a:solidFill>
                <a:latin typeface="Segoe UI" panose="020B0502040204020203" pitchFamily="34" charset="0"/>
                <a:cs typeface="Segoe UI" panose="020B0502040204020203" pitchFamily="34" charset="0"/>
              </a:rPr>
              <a:t>тем самым нарушая права третьих лиц - участников </a:t>
            </a:r>
            <a:r>
              <a:rPr lang="ru-RU" sz="1500" i="1" dirty="0" smtClean="0">
                <a:solidFill>
                  <a:srgbClr val="444444"/>
                </a:solidFill>
                <a:latin typeface="Segoe UI" panose="020B0502040204020203" pitchFamily="34" charset="0"/>
                <a:cs typeface="Segoe UI" panose="020B0502040204020203" pitchFamily="34" charset="0"/>
              </a:rPr>
              <a:t>закупки, </a:t>
            </a:r>
            <a:r>
              <a:rPr lang="ru-RU" sz="1500" i="1" dirty="0">
                <a:solidFill>
                  <a:srgbClr val="444444"/>
                </a:solidFill>
                <a:latin typeface="Segoe UI" panose="020B0502040204020203" pitchFamily="34" charset="0"/>
                <a:cs typeface="Segoe UI" panose="020B0502040204020203" pitchFamily="34" charset="0"/>
              </a:rPr>
              <a:t>вследствие предоставления преимущества лицу данного </a:t>
            </a:r>
            <a:r>
              <a:rPr lang="ru-RU" sz="1500" i="1" dirty="0" smtClean="0">
                <a:solidFill>
                  <a:srgbClr val="444444"/>
                </a:solidFill>
                <a:latin typeface="Segoe UI" panose="020B0502040204020203" pitchFamily="34" charset="0"/>
                <a:cs typeface="Segoe UI" panose="020B0502040204020203" pitchFamily="34" charset="0"/>
              </a:rPr>
              <a:t>права. Следовательно</a:t>
            </a:r>
            <a:r>
              <a:rPr lang="ru-RU" sz="1500" i="1" dirty="0">
                <a:solidFill>
                  <a:srgbClr val="444444"/>
                </a:solidFill>
                <a:latin typeface="Segoe UI" panose="020B0502040204020203" pitchFamily="34" charset="0"/>
                <a:cs typeface="Segoe UI" panose="020B0502040204020203" pitchFamily="34" charset="0"/>
              </a:rPr>
              <a:t>, заключение </a:t>
            </a:r>
            <a:r>
              <a:rPr lang="ru-RU" sz="1500" i="1" dirty="0" smtClean="0">
                <a:solidFill>
                  <a:srgbClr val="444444"/>
                </a:solidFill>
                <a:latin typeface="Segoe UI" panose="020B0502040204020203" pitchFamily="34" charset="0"/>
                <a:cs typeface="Segoe UI" panose="020B0502040204020203" pitchFamily="34" charset="0"/>
              </a:rPr>
              <a:t>договора, </a:t>
            </a:r>
            <a:r>
              <a:rPr lang="ru-RU" sz="1500" i="1" dirty="0">
                <a:solidFill>
                  <a:srgbClr val="444444"/>
                </a:solidFill>
                <a:latin typeface="Segoe UI" panose="020B0502040204020203" pitchFamily="34" charset="0"/>
                <a:cs typeface="Segoe UI" panose="020B0502040204020203" pitchFamily="34" charset="0"/>
              </a:rPr>
              <a:t>минуя конкурентные процедуры, а именно в отсутствие государственного или муниципального контракта не порождает у общества право требовать оплаты за фактически оказанные услуги.</a:t>
            </a:r>
          </a:p>
          <a:p>
            <a:pPr algn="just" defTabSz="447675">
              <a:spcBef>
                <a:spcPts val="1200"/>
              </a:spcBef>
              <a:buClr>
                <a:srgbClr val="E4465A"/>
              </a:buClr>
              <a:buSzPct val="120000"/>
            </a:pPr>
            <a:r>
              <a:rPr lang="ru-RU" sz="1500" i="1" dirty="0" smtClean="0">
                <a:solidFill>
                  <a:srgbClr val="444444"/>
                </a:solidFill>
                <a:latin typeface="Segoe UI" panose="020B0502040204020203" pitchFamily="34" charset="0"/>
                <a:cs typeface="Segoe UI" panose="020B0502040204020203" pitchFamily="34" charset="0"/>
              </a:rPr>
              <a:t> </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101026711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1655124"/>
            <a:ext cx="4465320"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8" y="1717450"/>
            <a:ext cx="4436496"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ПП РФ от 01.08.2019 № 1001</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Увеличение размера квоты</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738664"/>
          </a:xfrm>
          <a:prstGeom prst="rect">
            <a:avLst/>
          </a:prstGeom>
        </p:spPr>
        <p:txBody>
          <a:bodyPr wrap="square">
            <a:spAutoFit/>
          </a:bodyPr>
          <a:lstStyle/>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Изменение размера квоты закупок у МСП для субъектов ПП РФ 1352: 20</a:t>
            </a:r>
            <a:r>
              <a:rPr lang="en-US" sz="1600" dirty="0" smtClean="0">
                <a:solidFill>
                  <a:srgbClr val="444444"/>
                </a:solidFill>
                <a:latin typeface="Segoe UI" panose="020B0502040204020203" pitchFamily="34" charset="0"/>
                <a:cs typeface="Segoe UI" panose="020B0502040204020203" pitchFamily="34" charset="0"/>
              </a:rPr>
              <a:t>/</a:t>
            </a:r>
            <a:r>
              <a:rPr lang="ru-RU" sz="1600" dirty="0" smtClean="0">
                <a:solidFill>
                  <a:srgbClr val="444444"/>
                </a:solidFill>
                <a:latin typeface="Segoe UI" panose="020B0502040204020203" pitchFamily="34" charset="0"/>
                <a:cs typeface="Segoe UI" panose="020B0502040204020203" pitchFamily="34" charset="0"/>
              </a:rPr>
              <a:t>18 процентов вместо 18</a:t>
            </a:r>
            <a:r>
              <a:rPr lang="en-US" sz="1600" dirty="0" smtClean="0">
                <a:solidFill>
                  <a:srgbClr val="444444"/>
                </a:solidFill>
                <a:latin typeface="Segoe UI" panose="020B0502040204020203" pitchFamily="34" charset="0"/>
                <a:cs typeface="Segoe UI" panose="020B0502040204020203" pitchFamily="34" charset="0"/>
              </a:rPr>
              <a:t>/15.</a:t>
            </a:r>
            <a:endParaRPr lang="ru-RU" sz="16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Актуальность: с 01.01.202</a:t>
            </a:r>
            <a:r>
              <a:rPr lang="en-US" sz="1600" dirty="0" smtClean="0">
                <a:solidFill>
                  <a:srgbClr val="444444"/>
                </a:solidFill>
                <a:latin typeface="Segoe UI" panose="020B0502040204020203" pitchFamily="34" charset="0"/>
                <a:cs typeface="Segoe UI" panose="020B0502040204020203" pitchFamily="34" charset="0"/>
              </a:rPr>
              <a:t>0</a:t>
            </a:r>
            <a:endParaRPr lang="ru-RU" sz="1600" dirty="0">
              <a:solidFill>
                <a:srgbClr val="444444"/>
              </a:solidFill>
              <a:latin typeface="Segoe UI" panose="020B0502040204020203" pitchFamily="34" charset="0"/>
              <a:cs typeface="Segoe UI" panose="020B0502040204020203" pitchFamily="34" charset="0"/>
            </a:endParaRP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52478104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Оценка ценовых предложений без </a:t>
            </a:r>
            <a:r>
              <a:rPr lang="ru-RU" sz="2500" dirty="0" err="1" smtClean="0"/>
              <a:t>ндс</a:t>
            </a:r>
            <a:r>
              <a:rPr lang="ru-RU" sz="2500" dirty="0" smtClean="0"/>
              <a:t>: </a:t>
            </a:r>
          </a:p>
          <a:p>
            <a:r>
              <a:rPr lang="ru-RU" sz="2500" dirty="0" smtClean="0"/>
              <a:t>суды сдались?</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15596448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Дело А75-10317</a:t>
            </a:r>
            <a:r>
              <a:rPr lang="en-US" sz="1600" b="1" dirty="0" smtClean="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hlinkClick r:id="rId3"/>
              </a:rPr>
              <a:t>А75-10317</a:t>
            </a:r>
            <a:r>
              <a:rPr lang="en-US" altLang="ru-RU" dirty="0" smtClean="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323987"/>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600" dirty="0" smtClean="0">
                <a:solidFill>
                  <a:srgbClr val="444444"/>
                </a:solidFill>
                <a:latin typeface="Segoe UI" panose="020B0502040204020203" pitchFamily="34" charset="0"/>
                <a:cs typeface="Segoe UI" panose="020B0502040204020203" pitchFamily="34" charset="0"/>
              </a:rPr>
              <a:t>13.05.2019</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Дело дошло до: </a:t>
            </a:r>
            <a:r>
              <a:rPr lang="ru-RU" sz="1600" dirty="0" smtClean="0">
                <a:solidFill>
                  <a:srgbClr val="444444"/>
                </a:solidFill>
                <a:latin typeface="Segoe UI" panose="020B0502040204020203" pitchFamily="34" charset="0"/>
                <a:cs typeface="Segoe UI" panose="020B0502040204020203" pitchFamily="34" charset="0"/>
              </a:rPr>
              <a:t>АС Западно-Сибирского округа</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Обстоятельства: </a:t>
            </a:r>
            <a:endParaRPr lang="en-US" sz="16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Заказчик сформировал НМЦД с НДС. В порядке оценки было указано, что если предмет закупки предусматривает возврат НДС, то оценка ЦП осуществляется по приведенному базису без НДС. Один из участников закупки пожаловался на такой порядок оценки. Решением ХМАО УФАС жалоба была признана необоснованной. Суд</a:t>
            </a:r>
            <a:r>
              <a:rPr lang="en-US" sz="1600" dirty="0" smtClean="0">
                <a:solidFill>
                  <a:srgbClr val="444444"/>
                </a:solidFill>
                <a:latin typeface="Segoe UI" panose="020B0502040204020203" pitchFamily="34" charset="0"/>
                <a:cs typeface="Segoe UI" panose="020B0502040204020203" pitchFamily="34" charset="0"/>
              </a:rPr>
              <a:t> </a:t>
            </a:r>
            <a:r>
              <a:rPr lang="ru-RU" sz="1600" dirty="0" smtClean="0">
                <a:solidFill>
                  <a:srgbClr val="444444"/>
                </a:solidFill>
                <a:latin typeface="Segoe UI" panose="020B0502040204020203" pitchFamily="34" charset="0"/>
                <a:cs typeface="Segoe UI" panose="020B0502040204020203" pitchFamily="34" charset="0"/>
              </a:rPr>
              <a:t>первой инстанции признал решение недействительным, АС поддержал «первый». </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Решения судов были оставлены без изменений – то есть решение УФАС было отменено. Заказчик проиграл.</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145865727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a:latin typeface="Segoe UI" panose="020B0502040204020203" pitchFamily="34" charset="0"/>
                <a:cs typeface="Segoe UI" panose="020B0502040204020203" pitchFamily="34" charset="0"/>
              </a:rPr>
              <a:t>Дело А75-10317</a:t>
            </a:r>
            <a:r>
              <a:rPr lang="en-US" sz="1600" b="1" dirty="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hlinkClick r:id="rId3"/>
              </a:rPr>
              <a:t>А75-10317</a:t>
            </a:r>
            <a:r>
              <a:rPr lang="en-US" altLang="ru-RU" dirty="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1477328"/>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Цитата дела:</a:t>
            </a:r>
          </a:p>
          <a:p>
            <a:pPr algn="just" defTabSz="447675">
              <a:spcBef>
                <a:spcPts val="1200"/>
              </a:spcBef>
              <a:buClr>
                <a:srgbClr val="E4465A"/>
              </a:buClr>
              <a:buSzPct val="120000"/>
            </a:pPr>
            <a:r>
              <a:rPr lang="ru-RU" sz="1600" i="1" dirty="0" smtClean="0">
                <a:solidFill>
                  <a:srgbClr val="444444"/>
                </a:solidFill>
                <a:latin typeface="Segoe UI" panose="020B0502040204020203" pitchFamily="34" charset="0"/>
                <a:cs typeface="Segoe UI" panose="020B0502040204020203" pitchFamily="34" charset="0"/>
              </a:rPr>
              <a:t>Установленный в документации порядок оценки заявок участников закупки, применяющих разные режимы налогообложения, создает преимущественные условия для участников, являющихся плательщиками НДС, по сравнению с участниками, применяющими УСН, что противоречит требованиям 223-ФЗ и влечет за собой необоснованное ограничение участников закупки.</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1014303670"/>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ЗА ПРОСРОЧЕННОЕ РЕШЕНИЕ ОБ ОДОБРЕНИИ КРУПНОЙ СДЕЛКИ НУЖНО ОТКЛОНЯТЬ</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89247158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Дело А64-3968</a:t>
            </a:r>
            <a:r>
              <a:rPr lang="en-US" sz="1600" b="1" dirty="0" smtClean="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hlinkClick r:id="rId3"/>
              </a:rPr>
              <a:t>А64-3968</a:t>
            </a:r>
            <a:r>
              <a:rPr lang="en-US" altLang="ru-RU" dirty="0" smtClean="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2800767"/>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Дата последнего решения: </a:t>
            </a:r>
            <a:r>
              <a:rPr lang="en-US" sz="1400" dirty="0" smtClean="0">
                <a:solidFill>
                  <a:srgbClr val="444444"/>
                </a:solidFill>
                <a:latin typeface="Segoe UI" panose="020B0502040204020203" pitchFamily="34" charset="0"/>
                <a:cs typeface="Segoe UI" panose="020B0502040204020203" pitchFamily="34" charset="0"/>
              </a:rPr>
              <a:t>25</a:t>
            </a:r>
            <a:r>
              <a:rPr lang="ru-RU" sz="1400" dirty="0" smtClean="0">
                <a:solidFill>
                  <a:srgbClr val="444444"/>
                </a:solidFill>
                <a:latin typeface="Segoe UI" panose="020B0502040204020203" pitchFamily="34" charset="0"/>
                <a:cs typeface="Segoe UI" panose="020B0502040204020203" pitchFamily="34" charset="0"/>
              </a:rPr>
              <a:t>.03.2019</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Дело дошло до: </a:t>
            </a:r>
            <a:r>
              <a:rPr lang="ru-RU" sz="1400" dirty="0" smtClean="0">
                <a:solidFill>
                  <a:srgbClr val="444444"/>
                </a:solidFill>
                <a:latin typeface="Segoe UI" panose="020B0502040204020203" pitchFamily="34" charset="0"/>
                <a:cs typeface="Segoe UI" panose="020B0502040204020203" pitchFamily="34" charset="0"/>
              </a:rPr>
              <a:t>Верховный Суд Российской Федерации</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a:t>
            </a:r>
            <a:endParaRPr lang="en-US"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В мае 2018 года заказчик проводил электронный аукцион по 44-ФЗ. В составе одной из заявок (вторых частей) содержалось решение об одобрении крупной сделки, утвержденное 13.04.2015. Заказчик, руководствуясь абз.10 п.3 ст.46 </a:t>
            </a:r>
            <a:r>
              <a:rPr lang="en-US" sz="1400" dirty="0" smtClean="0">
                <a:solidFill>
                  <a:srgbClr val="444444"/>
                </a:solidFill>
                <a:latin typeface="Segoe UI" panose="020B0502040204020203" pitchFamily="34" charset="0"/>
                <a:cs typeface="Segoe UI" panose="020B0502040204020203" pitchFamily="34" charset="0"/>
              </a:rPr>
              <a:t>1</a:t>
            </a:r>
            <a:r>
              <a:rPr lang="ru-RU" sz="1400" dirty="0" smtClean="0">
                <a:solidFill>
                  <a:srgbClr val="444444"/>
                </a:solidFill>
                <a:latin typeface="Segoe UI" panose="020B0502040204020203" pitchFamily="34" charset="0"/>
                <a:cs typeface="Segoe UI" panose="020B0502040204020203" pitchFamily="34" charset="0"/>
              </a:rPr>
              <a:t>4-ФЗ </a:t>
            </a:r>
            <a:r>
              <a:rPr lang="ru-RU" sz="1400" dirty="0" smtClean="0">
                <a:solidFill>
                  <a:srgbClr val="444444"/>
                </a:solidFill>
                <a:latin typeface="Segoe UI" panose="020B0502040204020203" pitchFamily="34" charset="0"/>
                <a:cs typeface="Segoe UI" panose="020B0502040204020203" pitchFamily="34" charset="0"/>
              </a:rPr>
              <a:t>в редакции закона с 03.07.2016, квалифицировал данное решение как документ, указывающий недостоверную информацию, и отклонил участника закупки. </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УФАС поддержало заказчика, посчитав его действия правомерными, суды поддержали УФАС. </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127867698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a:latin typeface="Segoe UI" panose="020B0502040204020203" pitchFamily="34" charset="0"/>
                <a:cs typeface="Segoe UI" panose="020B0502040204020203" pitchFamily="34" charset="0"/>
              </a:rPr>
              <a:t>Дело А64-3968</a:t>
            </a:r>
            <a:r>
              <a:rPr lang="en-US" sz="1600" b="1" dirty="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hlinkClick r:id="rId3"/>
              </a:rPr>
              <a:t>А64-3968</a:t>
            </a:r>
            <a:r>
              <a:rPr lang="en-US" altLang="ru-RU" dirty="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2277547"/>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Цитаты дела:</a:t>
            </a:r>
          </a:p>
          <a:p>
            <a:pPr marL="285750" indent="-285750" algn="just" defTabSz="447675">
              <a:spcBef>
                <a:spcPts val="1200"/>
              </a:spcBef>
              <a:buClr>
                <a:srgbClr val="E4465A"/>
              </a:buClr>
              <a:buSzPct val="120000"/>
              <a:buFont typeface="Wingdings" panose="05000000000000000000" pitchFamily="2" charset="2"/>
              <a:buChar char="Ø"/>
            </a:pPr>
            <a:r>
              <a:rPr lang="ru-RU" sz="1600" i="1" dirty="0">
                <a:solidFill>
                  <a:srgbClr val="444444"/>
                </a:solidFill>
                <a:latin typeface="Segoe UI" panose="020B0502040204020203" pitchFamily="34" charset="0"/>
                <a:cs typeface="Segoe UI" panose="020B0502040204020203" pitchFamily="34" charset="0"/>
              </a:rPr>
              <a:t>В представленном решении об одобрении крупной сделки срок не </a:t>
            </a:r>
            <a:r>
              <a:rPr lang="ru-RU" sz="1600" i="1" dirty="0" smtClean="0">
                <a:solidFill>
                  <a:srgbClr val="444444"/>
                </a:solidFill>
                <a:latin typeface="Segoe UI" panose="020B0502040204020203" pitchFamily="34" charset="0"/>
                <a:cs typeface="Segoe UI" panose="020B0502040204020203" pitchFamily="34" charset="0"/>
              </a:rPr>
              <a:t>указан, значит</a:t>
            </a:r>
            <a:r>
              <a:rPr lang="ru-RU" sz="1600" i="1" dirty="0">
                <a:solidFill>
                  <a:srgbClr val="444444"/>
                </a:solidFill>
                <a:latin typeface="Segoe UI" panose="020B0502040204020203" pitchFamily="34" charset="0"/>
                <a:cs typeface="Segoe UI" panose="020B0502040204020203" pitchFamily="34" charset="0"/>
              </a:rPr>
              <a:t>, данное решение действительно в течение одного года. На май 2018 </a:t>
            </a:r>
            <a:r>
              <a:rPr lang="ru-RU" sz="1600" i="1" dirty="0" smtClean="0">
                <a:solidFill>
                  <a:srgbClr val="444444"/>
                </a:solidFill>
                <a:latin typeface="Segoe UI" panose="020B0502040204020203" pitchFamily="34" charset="0"/>
                <a:cs typeface="Segoe UI" panose="020B0502040204020203" pitchFamily="34" charset="0"/>
              </a:rPr>
              <a:t>года срок </a:t>
            </a:r>
            <a:r>
              <a:rPr lang="ru-RU" sz="1600" i="1" dirty="0">
                <a:solidFill>
                  <a:srgbClr val="444444"/>
                </a:solidFill>
                <a:latin typeface="Segoe UI" panose="020B0502040204020203" pitchFamily="34" charset="0"/>
                <a:cs typeface="Segoe UI" panose="020B0502040204020203" pitchFamily="34" charset="0"/>
              </a:rPr>
              <a:t>действия решения об одобрении крупной сделки истек</a:t>
            </a:r>
            <a:r>
              <a:rPr lang="ru-RU" sz="1600" i="1" dirty="0" smtClean="0">
                <a:solidFill>
                  <a:srgbClr val="444444"/>
                </a:solidFill>
                <a:latin typeface="Segoe UI" panose="020B0502040204020203" pitchFamily="34" charset="0"/>
                <a:cs typeface="Segoe UI" panose="020B0502040204020203" pitchFamily="34" charset="0"/>
              </a:rPr>
              <a:t>.</a:t>
            </a:r>
          </a:p>
          <a:p>
            <a:pPr marL="285750" indent="-285750" algn="just" defTabSz="447675">
              <a:spcBef>
                <a:spcPts val="1200"/>
              </a:spcBef>
              <a:buClr>
                <a:srgbClr val="E4465A"/>
              </a:buClr>
              <a:buSzPct val="120000"/>
              <a:buFont typeface="Wingdings" panose="05000000000000000000" pitchFamily="2" charset="2"/>
              <a:buChar char="Ø"/>
            </a:pPr>
            <a:r>
              <a:rPr lang="ru-RU" sz="1600" i="1" dirty="0" smtClean="0">
                <a:solidFill>
                  <a:srgbClr val="444444"/>
                </a:solidFill>
                <a:latin typeface="Segoe UI" panose="020B0502040204020203" pitchFamily="34" charset="0"/>
                <a:cs typeface="Segoe UI" panose="020B0502040204020203" pitchFamily="34" charset="0"/>
              </a:rPr>
              <a:t>Суд </a:t>
            </a:r>
            <a:r>
              <a:rPr lang="ru-RU" sz="1600" i="1" dirty="0">
                <a:solidFill>
                  <a:srgbClr val="444444"/>
                </a:solidFill>
                <a:latin typeface="Segoe UI" panose="020B0502040204020203" pitchFamily="34" charset="0"/>
                <a:cs typeface="Segoe UI" panose="020B0502040204020203" pitchFamily="34" charset="0"/>
              </a:rPr>
              <a:t>пришел к выводу о том, что единая комиссия </a:t>
            </a:r>
            <a:r>
              <a:rPr lang="ru-RU" sz="1600" i="1" dirty="0" smtClean="0">
                <a:solidFill>
                  <a:srgbClr val="444444"/>
                </a:solidFill>
                <a:latin typeface="Segoe UI" panose="020B0502040204020203" pitchFamily="34" charset="0"/>
                <a:cs typeface="Segoe UI" panose="020B0502040204020203" pitchFamily="34" charset="0"/>
              </a:rPr>
              <a:t>по праву </a:t>
            </a:r>
            <a:r>
              <a:rPr lang="ru-RU" sz="1600" i="1" dirty="0">
                <a:solidFill>
                  <a:srgbClr val="444444"/>
                </a:solidFill>
                <a:latin typeface="Segoe UI" panose="020B0502040204020203" pitchFamily="34" charset="0"/>
                <a:cs typeface="Segoe UI" panose="020B0502040204020203" pitchFamily="34" charset="0"/>
              </a:rPr>
              <a:t>признала заявку общества не соответствующей требованиям, </a:t>
            </a:r>
            <a:r>
              <a:rPr lang="ru-RU" sz="1600" i="1" dirty="0" smtClean="0">
                <a:solidFill>
                  <a:srgbClr val="444444"/>
                </a:solidFill>
                <a:latin typeface="Segoe UI" panose="020B0502040204020203" pitchFamily="34" charset="0"/>
                <a:cs typeface="Segoe UI" panose="020B0502040204020203" pitchFamily="34" charset="0"/>
              </a:rPr>
              <a:t>установленным документацией </a:t>
            </a:r>
            <a:r>
              <a:rPr lang="ru-RU" sz="1600" i="1" dirty="0">
                <a:solidFill>
                  <a:srgbClr val="444444"/>
                </a:solidFill>
                <a:latin typeface="Segoe UI" panose="020B0502040204020203" pitchFamily="34" charset="0"/>
                <a:cs typeface="Segoe UI" panose="020B0502040204020203" pitchFamily="34" charset="0"/>
              </a:rPr>
              <a:t>об </a:t>
            </a:r>
            <a:r>
              <a:rPr lang="ru-RU" sz="1600" i="1" dirty="0" smtClean="0">
                <a:solidFill>
                  <a:srgbClr val="444444"/>
                </a:solidFill>
                <a:latin typeface="Segoe UI" panose="020B0502040204020203" pitchFamily="34" charset="0"/>
                <a:cs typeface="Segoe UI" panose="020B0502040204020203" pitchFamily="34" charset="0"/>
              </a:rPr>
              <a:t>аукционе.</a:t>
            </a:r>
            <a:endParaRPr lang="ru-RU" sz="1600" i="1"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i="1" dirty="0" smtClean="0">
                <a:solidFill>
                  <a:srgbClr val="444444"/>
                </a:solidFill>
                <a:latin typeface="Segoe UI" panose="020B0502040204020203" pitchFamily="34" charset="0"/>
                <a:cs typeface="Segoe UI" panose="020B0502040204020203" pitchFamily="34" charset="0"/>
              </a:rPr>
              <a:t> </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1911588940"/>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Обязательно ли заключать договор с единственным участником закупки?</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17164799"/>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Дело </a:t>
            </a:r>
            <a:r>
              <a:rPr lang="en-US" sz="1600" b="1" dirty="0" smtClean="0">
                <a:latin typeface="Segoe UI" panose="020B0502040204020203" pitchFamily="34" charset="0"/>
                <a:cs typeface="Segoe UI" panose="020B0502040204020203" pitchFamily="34" charset="0"/>
              </a:rPr>
              <a:t>A40-40495/19</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en-US" altLang="ru-RU" dirty="0" smtClean="0">
                <a:cs typeface="Segoe UI" panose="020B0502040204020203" pitchFamily="34" charset="0"/>
                <a:hlinkClick r:id="rId3"/>
              </a:rPr>
              <a:t>A40-</a:t>
            </a:r>
            <a:r>
              <a:rPr lang="ru-RU" altLang="ru-RU" dirty="0" smtClean="0">
                <a:cs typeface="Segoe UI" panose="020B0502040204020203" pitchFamily="34" charset="0"/>
                <a:hlinkClick r:id="rId3"/>
              </a:rPr>
              <a:t>40495</a:t>
            </a:r>
            <a:r>
              <a:rPr lang="en-US" altLang="ru-RU" dirty="0" smtClean="0">
                <a:cs typeface="Segoe UI" panose="020B0502040204020203" pitchFamily="34" charset="0"/>
                <a:hlinkClick r:id="rId3"/>
              </a:rPr>
              <a:t>/19</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970318"/>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400" dirty="0" smtClean="0">
                <a:solidFill>
                  <a:srgbClr val="444444"/>
                </a:solidFill>
                <a:latin typeface="Segoe UI" panose="020B0502040204020203" pitchFamily="34" charset="0"/>
                <a:cs typeface="Segoe UI" panose="020B0502040204020203" pitchFamily="34" charset="0"/>
              </a:rPr>
              <a:t>25.</a:t>
            </a:r>
            <a:r>
              <a:rPr lang="en-US" sz="1400" dirty="0" smtClean="0">
                <a:solidFill>
                  <a:srgbClr val="444444"/>
                </a:solidFill>
                <a:latin typeface="Segoe UI" panose="020B0502040204020203" pitchFamily="34" charset="0"/>
                <a:cs typeface="Segoe UI" panose="020B0502040204020203" pitchFamily="34" charset="0"/>
              </a:rPr>
              <a:t>09</a:t>
            </a:r>
            <a:r>
              <a:rPr lang="ru-RU" sz="1400" dirty="0" smtClean="0">
                <a:solidFill>
                  <a:srgbClr val="444444"/>
                </a:solidFill>
                <a:latin typeface="Segoe UI" panose="020B0502040204020203" pitchFamily="34" charset="0"/>
                <a:cs typeface="Segoe UI" panose="020B0502040204020203" pitchFamily="34" charset="0"/>
              </a:rPr>
              <a:t>.2019</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Дело дошло до: </a:t>
            </a:r>
            <a:r>
              <a:rPr lang="ru-RU" sz="1400" dirty="0" smtClean="0">
                <a:solidFill>
                  <a:srgbClr val="444444"/>
                </a:solidFill>
                <a:latin typeface="Segoe UI" panose="020B0502040204020203" pitchFamily="34" charset="0"/>
                <a:cs typeface="Segoe UI" panose="020B0502040204020203" pitchFamily="34" charset="0"/>
              </a:rPr>
              <a:t>Девятый ААС </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a:t>
            </a:r>
            <a:endParaRPr lang="en-US"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Заказчик проводил запрос предложений на оказание услуг по разработке учебных материалов. На участие в закупке была подана только одна заявка, и она была признана соответствующей требованиям документации, однако заказчик не стал заключать договор с участником, пользуясь правом, данным </a:t>
            </a:r>
            <a:r>
              <a:rPr lang="ru-RU" sz="1400" dirty="0" err="1" smtClean="0">
                <a:solidFill>
                  <a:srgbClr val="444444"/>
                </a:solidFill>
                <a:latin typeface="Segoe UI" panose="020B0502040204020203" pitchFamily="34" charset="0"/>
                <a:cs typeface="Segoe UI" panose="020B0502040204020203" pitchFamily="34" charset="0"/>
              </a:rPr>
              <a:t>ПоЗ</a:t>
            </a:r>
            <a:r>
              <a:rPr lang="ru-RU" sz="1400" dirty="0" smtClean="0">
                <a:solidFill>
                  <a:srgbClr val="444444"/>
                </a:solidFill>
                <a:latin typeface="Segoe UI" panose="020B0502040204020203" pitchFamily="34" charset="0"/>
                <a:cs typeface="Segoe UI" panose="020B0502040204020203" pitchFamily="34" charset="0"/>
              </a:rPr>
              <a:t>, и принял решение о проведении повторной закупки. В качестве аргументов заказчик указал на отсутствие статуса победителя (победитель может быть только при состоявшейся закупке), а также на отсутствие конкурентной борьбы в ходе проведения закупки. </a:t>
            </a:r>
            <a:endParaRPr lang="ru-RU" sz="1400"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Обездоленный участник пошел в Московский УФАС, и жалоба была признана обоснованной. Мосгорсуд отказался признавать решение УФАС недействительным.</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Решения судов были оставлены без изменений – то есть решение УФАС было отменено. Заказчик проиграл.</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Примечание: заказчик пошел дальше. Заседание АС Московского округа назначено на 16.01.2020.</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232780049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a:latin typeface="Segoe UI" panose="020B0502040204020203" pitchFamily="34" charset="0"/>
                <a:cs typeface="Segoe UI" panose="020B0502040204020203" pitchFamily="34" charset="0"/>
              </a:rPr>
              <a:t>Дело </a:t>
            </a:r>
            <a:r>
              <a:rPr lang="en-US" sz="1600" b="1" dirty="0">
                <a:latin typeface="Segoe UI" panose="020B0502040204020203" pitchFamily="34" charset="0"/>
                <a:cs typeface="Segoe UI" panose="020B0502040204020203" pitchFamily="34" charset="0"/>
              </a:rPr>
              <a:t>A40-40495/19</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en-US" altLang="ru-RU" dirty="0">
                <a:cs typeface="Segoe UI" panose="020B0502040204020203" pitchFamily="34" charset="0"/>
                <a:hlinkClick r:id="rId3"/>
              </a:rPr>
              <a:t>A40-</a:t>
            </a:r>
            <a:r>
              <a:rPr lang="ru-RU" altLang="ru-RU" dirty="0">
                <a:cs typeface="Segoe UI" panose="020B0502040204020203" pitchFamily="34" charset="0"/>
                <a:hlinkClick r:id="rId3"/>
              </a:rPr>
              <a:t>40495</a:t>
            </a:r>
            <a:r>
              <a:rPr lang="en-US" altLang="ru-RU" dirty="0">
                <a:cs typeface="Segoe UI" panose="020B0502040204020203" pitchFamily="34" charset="0"/>
                <a:hlinkClick r:id="rId3"/>
              </a:rPr>
              <a:t>/19</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4555093"/>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Цитаты дела:</a:t>
            </a:r>
          </a:p>
          <a:p>
            <a:pPr marL="285750" indent="-285750" algn="just" defTabSz="447675">
              <a:spcBef>
                <a:spcPts val="1200"/>
              </a:spcBef>
              <a:buClr>
                <a:srgbClr val="E4465A"/>
              </a:buClr>
              <a:buSzPct val="120000"/>
              <a:buFont typeface="Wingdings" panose="05000000000000000000" pitchFamily="2" charset="2"/>
              <a:buChar char="Ø"/>
            </a:pPr>
            <a:r>
              <a:rPr lang="ru-RU" sz="1600" i="1" dirty="0" smtClean="0">
                <a:solidFill>
                  <a:srgbClr val="444444"/>
                </a:solidFill>
                <a:latin typeface="Segoe UI" panose="020B0502040204020203" pitchFamily="34" charset="0"/>
                <a:cs typeface="Segoe UI" panose="020B0502040204020203" pitchFamily="34" charset="0"/>
              </a:rPr>
              <a:t>Сама возможность заключения договора с единственным участником процедуры обуславливает наличие у такого лица статуса фактического победителя, если его заявка соответствует требованиям документации. Обратное ставило бы статус победителя от субъективного усмотрения заказчика, который не вправе по своему усмотрению лишать участника вышеназванного статуса.</a:t>
            </a:r>
          </a:p>
          <a:p>
            <a:pPr marL="285750" indent="-285750" algn="just" defTabSz="447675">
              <a:spcBef>
                <a:spcPts val="1200"/>
              </a:spcBef>
              <a:buClr>
                <a:srgbClr val="E4465A"/>
              </a:buClr>
              <a:buSzPct val="120000"/>
              <a:buFont typeface="Wingdings" panose="05000000000000000000" pitchFamily="2" charset="2"/>
              <a:buChar char="Ø"/>
            </a:pPr>
            <a:r>
              <a:rPr lang="ru-RU" sz="1600" i="1" dirty="0" smtClean="0">
                <a:solidFill>
                  <a:srgbClr val="444444"/>
                </a:solidFill>
                <a:latin typeface="Segoe UI" panose="020B0502040204020203" pitchFamily="34" charset="0"/>
                <a:cs typeface="Segoe UI" panose="020B0502040204020203" pitchFamily="34" charset="0"/>
              </a:rPr>
              <a:t>Со стороны заказчика не представлено какого-либо объективного обоснования необходимости проведения повторной процедуры при наличии факта готовности участника оказать требуемые услуги за предлагаемую цену.</a:t>
            </a:r>
          </a:p>
          <a:p>
            <a:pPr marL="285750" indent="-285750" algn="just" defTabSz="447675">
              <a:spcBef>
                <a:spcPts val="1200"/>
              </a:spcBef>
              <a:buClr>
                <a:srgbClr val="E4465A"/>
              </a:buClr>
              <a:buSzPct val="120000"/>
              <a:buFont typeface="Wingdings" panose="05000000000000000000" pitchFamily="2" charset="2"/>
              <a:buChar char="Ø"/>
            </a:pPr>
            <a:r>
              <a:rPr lang="ru-RU" sz="1600" i="1" dirty="0" smtClean="0">
                <a:solidFill>
                  <a:srgbClr val="444444"/>
                </a:solidFill>
                <a:latin typeface="Segoe UI" panose="020B0502040204020203" pitchFamily="34" charset="0"/>
                <a:cs typeface="Segoe UI" panose="020B0502040204020203" pitchFamily="34" charset="0"/>
              </a:rPr>
              <a:t>Разработанное заказчиком </a:t>
            </a:r>
            <a:r>
              <a:rPr lang="ru-RU" sz="1600" i="1" dirty="0" err="1" smtClean="0">
                <a:solidFill>
                  <a:srgbClr val="444444"/>
                </a:solidFill>
                <a:latin typeface="Segoe UI" panose="020B0502040204020203" pitchFamily="34" charset="0"/>
                <a:cs typeface="Segoe UI" panose="020B0502040204020203" pitchFamily="34" charset="0"/>
              </a:rPr>
              <a:t>ПоЗ</a:t>
            </a:r>
            <a:r>
              <a:rPr lang="ru-RU" sz="1600" i="1" dirty="0" smtClean="0">
                <a:solidFill>
                  <a:srgbClr val="444444"/>
                </a:solidFill>
                <a:latin typeface="Segoe UI" panose="020B0502040204020203" pitchFamily="34" charset="0"/>
                <a:cs typeface="Segoe UI" panose="020B0502040204020203" pitchFamily="34" charset="0"/>
              </a:rPr>
              <a:t> не может и не должно противоречить действующему законодательству, а право заказчиков устанавливать особенности проведения закупок не освобождает от необходимости соблюдения действующего законодательства, прав и интересов участников как более слабой стороны в рассматриваемых правоотношениях.</a:t>
            </a:r>
          </a:p>
          <a:p>
            <a:pPr algn="just" defTabSz="447675">
              <a:spcBef>
                <a:spcPts val="1200"/>
              </a:spcBef>
              <a:buClr>
                <a:srgbClr val="E4465A"/>
              </a:buClr>
              <a:buSzPct val="120000"/>
            </a:pPr>
            <a:endParaRPr lang="ru-RU" sz="1600" i="1"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i="1" dirty="0" smtClean="0">
                <a:solidFill>
                  <a:srgbClr val="444444"/>
                </a:solidFill>
                <a:latin typeface="Segoe UI" panose="020B0502040204020203" pitchFamily="34" charset="0"/>
                <a:cs typeface="Segoe UI" panose="020B0502040204020203" pitchFamily="34" charset="0"/>
              </a:rPr>
              <a:t> </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187496260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Проведение конкурентной закупки на право заключение рамочного договора – это законно?</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3529289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1655124"/>
            <a:ext cx="4465320"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8" y="1717450"/>
            <a:ext cx="4436496"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ПП РФ от 18.09.2019 № 1205</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Уменьшение срока оплаты по договорам с </a:t>
            </a:r>
            <a:r>
              <a:rPr lang="ru-RU" altLang="ru-RU" dirty="0" err="1" smtClean="0">
                <a:cs typeface="Segoe UI" panose="020B0502040204020203" pitchFamily="34" charset="0"/>
              </a:rPr>
              <a:t>мсп</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984885"/>
          </a:xfrm>
          <a:prstGeom prst="rect">
            <a:avLst/>
          </a:prstGeom>
        </p:spPr>
        <p:txBody>
          <a:bodyPr wrap="square">
            <a:spAutoFit/>
          </a:bodyPr>
          <a:lstStyle/>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Уменьшение размеров срока оплаты по договорам с субъектами МСП, заключенным в результате применения ПП РФ 1352: вместо 30 календарных дней – 15 рабочих.</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Актуальность: с 01.01.202</a:t>
            </a:r>
            <a:r>
              <a:rPr lang="en-US" sz="1600" dirty="0" smtClean="0">
                <a:solidFill>
                  <a:srgbClr val="444444"/>
                </a:solidFill>
                <a:latin typeface="Segoe UI" panose="020B0502040204020203" pitchFamily="34" charset="0"/>
                <a:cs typeface="Segoe UI" panose="020B0502040204020203" pitchFamily="34" charset="0"/>
              </a:rPr>
              <a:t>0</a:t>
            </a:r>
            <a:endParaRPr lang="ru-RU" sz="1600" dirty="0">
              <a:solidFill>
                <a:srgbClr val="444444"/>
              </a:solidFill>
              <a:latin typeface="Segoe UI" panose="020B0502040204020203" pitchFamily="34" charset="0"/>
              <a:cs typeface="Segoe UI" panose="020B0502040204020203" pitchFamily="34" charset="0"/>
            </a:endParaRP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022760459"/>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Дело </a:t>
            </a:r>
            <a:r>
              <a:rPr lang="en-US" sz="1600" b="1" dirty="0" smtClean="0">
                <a:latin typeface="Segoe UI" panose="020B0502040204020203" pitchFamily="34" charset="0"/>
                <a:cs typeface="Segoe UI" panose="020B0502040204020203" pitchFamily="34" charset="0"/>
              </a:rPr>
              <a:t>A17-6136/2018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hlinkClick r:id="rId3"/>
              </a:rPr>
              <a:t>А17-6136</a:t>
            </a:r>
            <a:r>
              <a:rPr lang="en-US" altLang="ru-RU" dirty="0" smtClean="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231654"/>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400" dirty="0" smtClean="0">
                <a:solidFill>
                  <a:srgbClr val="444444"/>
                </a:solidFill>
                <a:latin typeface="Segoe UI" panose="020B0502040204020203" pitchFamily="34" charset="0"/>
                <a:cs typeface="Segoe UI" panose="020B0502040204020203" pitchFamily="34" charset="0"/>
              </a:rPr>
              <a:t>02.10.2019</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Дело дошло до: </a:t>
            </a:r>
            <a:r>
              <a:rPr lang="ru-RU" sz="1400" dirty="0" smtClean="0">
                <a:solidFill>
                  <a:srgbClr val="444444"/>
                </a:solidFill>
                <a:latin typeface="Segoe UI" panose="020B0502040204020203" pitchFamily="34" charset="0"/>
                <a:cs typeface="Segoe UI" panose="020B0502040204020203" pitchFamily="34" charset="0"/>
              </a:rPr>
              <a:t>Верховный Суд Российской Федерации</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a:t>
            </a:r>
            <a:endParaRPr lang="en-US"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Заказчик проводил </a:t>
            </a:r>
            <a:r>
              <a:rPr lang="ru-RU" sz="1400" dirty="0" smtClean="0">
                <a:solidFill>
                  <a:srgbClr val="444444"/>
                </a:solidFill>
                <a:latin typeface="Segoe UI" panose="020B0502040204020203" pitchFamily="34" charset="0"/>
                <a:cs typeface="Segoe UI" panose="020B0502040204020203" pitchFamily="34" charset="0"/>
                <a:hlinkClick r:id="rId4"/>
              </a:rPr>
              <a:t>закупку</a:t>
            </a:r>
            <a:r>
              <a:rPr lang="ru-RU" sz="1400" dirty="0" smtClean="0">
                <a:solidFill>
                  <a:srgbClr val="444444"/>
                </a:solidFill>
                <a:latin typeface="Segoe UI" panose="020B0502040204020203" pitchFamily="34" charset="0"/>
                <a:cs typeface="Segoe UI" panose="020B0502040204020203" pitchFamily="34" charset="0"/>
              </a:rPr>
              <a:t> на выполнение контрольных геодезических съемок, при этом предметом закупки было заключение рамочного договора на соответствующие услуги. НМЦД – 990 000 рублей, объем услуг, указанный в файле извещения – 1, а в структурированном извещении – «невозможно определить объем». Участник закупки пожаловался, во-первых, на то, что в документации не указан точный объем и существо работ, что не позволяет сформировать точное ценовое и техническое предложения, а во-вторых, на то, что из документации не представляется возможным определить, как именно формировать (документально) ценовое предложение по требуемой форме.</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Ивановское УФАС признало жалобу необоснованной. Суды поддержали УФАС (и заказчика). </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396595487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a:latin typeface="Segoe UI" panose="020B0502040204020203" pitchFamily="34" charset="0"/>
                <a:cs typeface="Segoe UI" panose="020B0502040204020203" pitchFamily="34" charset="0"/>
              </a:rPr>
              <a:t>Дело </a:t>
            </a:r>
            <a:r>
              <a:rPr lang="en-US" sz="1600" b="1" dirty="0">
                <a:latin typeface="Segoe UI" panose="020B0502040204020203" pitchFamily="34" charset="0"/>
                <a:cs typeface="Segoe UI" panose="020B0502040204020203" pitchFamily="34" charset="0"/>
              </a:rPr>
              <a:t>A17-6136/2018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hlinkClick r:id="rId3"/>
              </a:rPr>
              <a:t>А17-6136</a:t>
            </a:r>
            <a:r>
              <a:rPr lang="en-US" altLang="ru-RU" dirty="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2523768"/>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Цитаты дела:</a:t>
            </a:r>
          </a:p>
          <a:p>
            <a:pPr marL="285750" indent="-285750" algn="just" defTabSz="447675">
              <a:spcBef>
                <a:spcPts val="1200"/>
              </a:spcBef>
              <a:buClr>
                <a:srgbClr val="E4465A"/>
              </a:buClr>
              <a:buSzPct val="120000"/>
              <a:buFont typeface="Wingdings" panose="05000000000000000000" pitchFamily="2" charset="2"/>
              <a:buChar char="Ø"/>
            </a:pPr>
            <a:r>
              <a:rPr lang="ru-RU" sz="1600" i="1" dirty="0" smtClean="0">
                <a:solidFill>
                  <a:srgbClr val="444444"/>
                </a:solidFill>
                <a:latin typeface="Segoe UI" panose="020B0502040204020203" pitchFamily="34" charset="0"/>
                <a:cs typeface="Segoe UI" panose="020B0502040204020203" pitchFamily="34" charset="0"/>
              </a:rPr>
              <a:t>Потенциальные участники закупки располагали информацией о месте проведения работ, видах объектов, федеральных единичных расценках, и суды пришли к выводу о том, что заявитель имел объективную возможность сформировать ценовое предложение, равно как и могло при желании участвовать в торгах, однако этим правом не воспользовалось.</a:t>
            </a:r>
          </a:p>
          <a:p>
            <a:pPr marL="285750" indent="-285750" algn="just" defTabSz="447675">
              <a:spcBef>
                <a:spcPts val="1200"/>
              </a:spcBef>
              <a:buClr>
                <a:srgbClr val="E4465A"/>
              </a:buClr>
              <a:buSzPct val="120000"/>
              <a:buFont typeface="Wingdings" panose="05000000000000000000" pitchFamily="2" charset="2"/>
              <a:buChar char="Ø"/>
            </a:pPr>
            <a:r>
              <a:rPr lang="ru-RU" sz="1600" i="1" dirty="0" smtClean="0">
                <a:solidFill>
                  <a:srgbClr val="444444"/>
                </a:solidFill>
                <a:latin typeface="Segoe UI" panose="020B0502040204020203" pitchFamily="34" charset="0"/>
                <a:cs typeface="Segoe UI" panose="020B0502040204020203" pitchFamily="34" charset="0"/>
              </a:rPr>
              <a:t>Доказательств отсутствия возможности подать заявку, а также создания заказчиком объективных препятствий для участия в закупке заявитель не представил.</a:t>
            </a:r>
            <a:endParaRPr lang="ru-RU" sz="1600" i="1"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i="1" dirty="0" smtClean="0">
                <a:solidFill>
                  <a:srgbClr val="444444"/>
                </a:solidFill>
                <a:latin typeface="Segoe UI" panose="020B0502040204020203" pitchFamily="34" charset="0"/>
                <a:cs typeface="Segoe UI" panose="020B0502040204020203" pitchFamily="34" charset="0"/>
              </a:rPr>
              <a:t> </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362259013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Порядок оценки заявок, где цена почти не имеет значения</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04270685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Дело А19-15242</a:t>
            </a:r>
            <a:r>
              <a:rPr lang="en-US" sz="1600" b="1" dirty="0" smtClean="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hlinkClick r:id="rId3"/>
              </a:rPr>
              <a:t>А19-15242</a:t>
            </a:r>
            <a:r>
              <a:rPr lang="en-US" altLang="ru-RU" dirty="0" smtClean="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016210"/>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Дата последнего решения: </a:t>
            </a:r>
            <a:r>
              <a:rPr lang="en-US" sz="1400" dirty="0" smtClean="0">
                <a:solidFill>
                  <a:srgbClr val="444444"/>
                </a:solidFill>
                <a:latin typeface="Segoe UI" panose="020B0502040204020203" pitchFamily="34" charset="0"/>
                <a:cs typeface="Segoe UI" panose="020B0502040204020203" pitchFamily="34" charset="0"/>
              </a:rPr>
              <a:t>19</a:t>
            </a:r>
            <a:r>
              <a:rPr lang="ru-RU" sz="1400" dirty="0" smtClean="0">
                <a:solidFill>
                  <a:srgbClr val="444444"/>
                </a:solidFill>
                <a:latin typeface="Segoe UI" panose="020B0502040204020203" pitchFamily="34" charset="0"/>
                <a:cs typeface="Segoe UI" panose="020B0502040204020203" pitchFamily="34" charset="0"/>
              </a:rPr>
              <a:t>.</a:t>
            </a:r>
            <a:r>
              <a:rPr lang="en-US" sz="1400" dirty="0" smtClean="0">
                <a:solidFill>
                  <a:srgbClr val="444444"/>
                </a:solidFill>
                <a:latin typeface="Segoe UI" panose="020B0502040204020203" pitchFamily="34" charset="0"/>
                <a:cs typeface="Segoe UI" panose="020B0502040204020203" pitchFamily="34" charset="0"/>
              </a:rPr>
              <a:t>07</a:t>
            </a:r>
            <a:r>
              <a:rPr lang="ru-RU" sz="1400" dirty="0" smtClean="0">
                <a:solidFill>
                  <a:srgbClr val="444444"/>
                </a:solidFill>
                <a:latin typeface="Segoe UI" panose="020B0502040204020203" pitchFamily="34" charset="0"/>
                <a:cs typeface="Segoe UI" panose="020B0502040204020203" pitchFamily="34" charset="0"/>
              </a:rPr>
              <a:t>.2019</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Дело дошло до: </a:t>
            </a:r>
            <a:r>
              <a:rPr lang="ru-RU" sz="1400" dirty="0" smtClean="0">
                <a:solidFill>
                  <a:srgbClr val="444444"/>
                </a:solidFill>
                <a:latin typeface="Segoe UI" panose="020B0502040204020203" pitchFamily="34" charset="0"/>
                <a:cs typeface="Segoe UI" panose="020B0502040204020203" pitchFamily="34" charset="0"/>
              </a:rPr>
              <a:t>Верховный Суд Российской Федерации</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a:t>
            </a:r>
            <a:endParaRPr lang="en-US"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Заказчик проводил запрос предложений на оказание услуг охраны. Порядком оценки было предусмотрено два критерия: ценовой и квалификационный с весовой значимостью 10% и 90% соответственно (да, по цене – всего 10%!), при этом квалификационный критерий состоял из 7-ми подкритериев. Жалоба была подана на означенный порядок оценки, который, по мнению заявителя, ограничивал конкуренцию.</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Иркутское УФАС признало жалобу обоснованной. Суд первой инстанции поддержал УФАС. </a:t>
            </a:r>
            <a:r>
              <a:rPr lang="ru-RU" sz="1400" dirty="0" err="1" smtClean="0">
                <a:solidFill>
                  <a:srgbClr val="444444"/>
                </a:solidFill>
                <a:latin typeface="Segoe UI" panose="020B0502040204020203" pitchFamily="34" charset="0"/>
                <a:cs typeface="Segoe UI" panose="020B0502040204020203" pitchFamily="34" charset="0"/>
              </a:rPr>
              <a:t>Вышеследующие</a:t>
            </a:r>
            <a:r>
              <a:rPr lang="ru-RU" sz="1400" dirty="0" smtClean="0">
                <a:solidFill>
                  <a:srgbClr val="444444"/>
                </a:solidFill>
                <a:latin typeface="Segoe UI" panose="020B0502040204020203" pitchFamily="34" charset="0"/>
                <a:cs typeface="Segoe UI" panose="020B0502040204020203" pitchFamily="34" charset="0"/>
              </a:rPr>
              <a:t> суды поддержали заказчика, отменив решение УФАС и решение суда первой инстанции.</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338880210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a:latin typeface="Segoe UI" panose="020B0502040204020203" pitchFamily="34" charset="0"/>
                <a:cs typeface="Segoe UI" panose="020B0502040204020203" pitchFamily="34" charset="0"/>
              </a:rPr>
              <a:t>Дело А19-15242</a:t>
            </a:r>
            <a:r>
              <a:rPr lang="en-US" sz="1600" b="1" dirty="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hlinkClick r:id="rId3"/>
              </a:rPr>
              <a:t>А19-15242</a:t>
            </a:r>
            <a:r>
              <a:rPr lang="en-US" altLang="ru-RU" dirty="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4154984"/>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Цитаты дела:</a:t>
            </a:r>
          </a:p>
          <a:p>
            <a:pPr marL="285750" indent="-285750" algn="just" defTabSz="447675">
              <a:spcBef>
                <a:spcPts val="1200"/>
              </a:spcBef>
              <a:buClr>
                <a:srgbClr val="E4465A"/>
              </a:buClr>
              <a:buSzPct val="120000"/>
              <a:buFont typeface="Wingdings" panose="05000000000000000000" pitchFamily="2" charset="2"/>
              <a:buChar char="Ø"/>
            </a:pPr>
            <a:r>
              <a:rPr lang="ru-RU" sz="1600" i="1" dirty="0">
                <a:solidFill>
                  <a:srgbClr val="444444"/>
                </a:solidFill>
                <a:latin typeface="Segoe UI" panose="020B0502040204020203" pitchFamily="34" charset="0"/>
                <a:cs typeface="Segoe UI" panose="020B0502040204020203" pitchFamily="34" charset="0"/>
              </a:rPr>
              <a:t>Закон о закупках не обязывает заказчиков допускать к участию в закупке </a:t>
            </a:r>
            <a:r>
              <a:rPr lang="ru-RU" sz="1600" i="1" dirty="0" smtClean="0">
                <a:solidFill>
                  <a:srgbClr val="444444"/>
                </a:solidFill>
                <a:latin typeface="Segoe UI" panose="020B0502040204020203" pitchFamily="34" charset="0"/>
                <a:cs typeface="Segoe UI" panose="020B0502040204020203" pitchFamily="34" charset="0"/>
              </a:rPr>
              <a:t>всех хозяйствующих </a:t>
            </a:r>
            <a:r>
              <a:rPr lang="ru-RU" sz="1600" i="1" dirty="0">
                <a:solidFill>
                  <a:srgbClr val="444444"/>
                </a:solidFill>
                <a:latin typeface="Segoe UI" panose="020B0502040204020203" pitchFamily="34" charset="0"/>
                <a:cs typeface="Segoe UI" panose="020B0502040204020203" pitchFamily="34" charset="0"/>
              </a:rPr>
              <a:t>субъектов, имеющих намерение получить прибыль в </a:t>
            </a:r>
            <a:r>
              <a:rPr lang="ru-RU" sz="1600" i="1" dirty="0" smtClean="0">
                <a:solidFill>
                  <a:srgbClr val="444444"/>
                </a:solidFill>
                <a:latin typeface="Segoe UI" panose="020B0502040204020203" pitchFamily="34" charset="0"/>
                <a:cs typeface="Segoe UI" panose="020B0502040204020203" pitchFamily="34" charset="0"/>
              </a:rPr>
              <a:t>результате заключения </a:t>
            </a:r>
            <a:r>
              <a:rPr lang="ru-RU" sz="1600" i="1" dirty="0">
                <a:solidFill>
                  <a:srgbClr val="444444"/>
                </a:solidFill>
                <a:latin typeface="Segoe UI" panose="020B0502040204020203" pitchFamily="34" charset="0"/>
                <a:cs typeface="Segoe UI" panose="020B0502040204020203" pitchFamily="34" charset="0"/>
              </a:rPr>
              <a:t>договора. Иное противоречило бы принципу целевого и </a:t>
            </a:r>
            <a:r>
              <a:rPr lang="ru-RU" sz="1600" i="1" dirty="0" smtClean="0">
                <a:solidFill>
                  <a:srgbClr val="444444"/>
                </a:solidFill>
                <a:latin typeface="Segoe UI" panose="020B0502040204020203" pitchFamily="34" charset="0"/>
                <a:cs typeface="Segoe UI" panose="020B0502040204020203" pitchFamily="34" charset="0"/>
              </a:rPr>
              <a:t>экономически эффективного </a:t>
            </a:r>
            <a:r>
              <a:rPr lang="ru-RU" sz="1600" i="1" dirty="0">
                <a:solidFill>
                  <a:srgbClr val="444444"/>
                </a:solidFill>
                <a:latin typeface="Segoe UI" panose="020B0502040204020203" pitchFamily="34" charset="0"/>
                <a:cs typeface="Segoe UI" panose="020B0502040204020203" pitchFamily="34" charset="0"/>
              </a:rPr>
              <a:t>расходования денежных </a:t>
            </a:r>
            <a:r>
              <a:rPr lang="ru-RU" sz="1600" i="1" dirty="0" smtClean="0">
                <a:solidFill>
                  <a:srgbClr val="444444"/>
                </a:solidFill>
                <a:latin typeface="Segoe UI" panose="020B0502040204020203" pitchFamily="34" charset="0"/>
                <a:cs typeface="Segoe UI" panose="020B0502040204020203" pitchFamily="34" charset="0"/>
              </a:rPr>
              <a:t>средств.</a:t>
            </a:r>
          </a:p>
          <a:p>
            <a:pPr marL="285750" indent="-285750" algn="just" defTabSz="447675">
              <a:spcBef>
                <a:spcPts val="1200"/>
              </a:spcBef>
              <a:buClr>
                <a:srgbClr val="E4465A"/>
              </a:buClr>
              <a:buSzPct val="120000"/>
              <a:buFont typeface="Wingdings" panose="05000000000000000000" pitchFamily="2" charset="2"/>
              <a:buChar char="Ø"/>
            </a:pPr>
            <a:r>
              <a:rPr lang="ru-RU" sz="1600" i="1" dirty="0" smtClean="0">
                <a:solidFill>
                  <a:srgbClr val="444444"/>
                </a:solidFill>
                <a:latin typeface="Segoe UI" panose="020B0502040204020203" pitchFamily="34" charset="0"/>
                <a:cs typeface="Segoe UI" panose="020B0502040204020203" pitchFamily="34" charset="0"/>
              </a:rPr>
              <a:t>Суд принял во внимание</a:t>
            </a:r>
            <a:r>
              <a:rPr lang="ru-RU" sz="1600" i="1" dirty="0">
                <a:solidFill>
                  <a:srgbClr val="444444"/>
                </a:solidFill>
                <a:latin typeface="Segoe UI" panose="020B0502040204020203" pitchFamily="34" charset="0"/>
                <a:cs typeface="Segoe UI" panose="020B0502040204020203" pitchFamily="34" charset="0"/>
              </a:rPr>
              <a:t>, </a:t>
            </a:r>
            <a:r>
              <a:rPr lang="ru-RU" sz="1600" i="1" dirty="0" smtClean="0">
                <a:solidFill>
                  <a:srgbClr val="444444"/>
                </a:solidFill>
                <a:latin typeface="Segoe UI" panose="020B0502040204020203" pitchFamily="34" charset="0"/>
                <a:cs typeface="Segoe UI" panose="020B0502040204020203" pitchFamily="34" charset="0"/>
              </a:rPr>
              <a:t>что, </a:t>
            </a:r>
            <a:r>
              <a:rPr lang="ru-RU" sz="1600" i="1" dirty="0">
                <a:solidFill>
                  <a:srgbClr val="444444"/>
                </a:solidFill>
                <a:latin typeface="Segoe UI" panose="020B0502040204020203" pitchFamily="34" charset="0"/>
                <a:cs typeface="Segoe UI" panose="020B0502040204020203" pitchFamily="34" charset="0"/>
              </a:rPr>
              <a:t>не имея указанного опыта, участник закупки допускается </a:t>
            </a:r>
            <a:r>
              <a:rPr lang="ru-RU" sz="1600" i="1" dirty="0" smtClean="0">
                <a:solidFill>
                  <a:srgbClr val="444444"/>
                </a:solidFill>
                <a:latin typeface="Segoe UI" panose="020B0502040204020203" pitchFamily="34" charset="0"/>
                <a:cs typeface="Segoe UI" panose="020B0502040204020203" pitchFamily="34" charset="0"/>
              </a:rPr>
              <a:t>к участию </a:t>
            </a:r>
            <a:r>
              <a:rPr lang="ru-RU" sz="1600" i="1" dirty="0">
                <a:solidFill>
                  <a:srgbClr val="444444"/>
                </a:solidFill>
                <a:latin typeface="Segoe UI" panose="020B0502040204020203" pitchFamily="34" charset="0"/>
                <a:cs typeface="Segoe UI" panose="020B0502040204020203" pitchFamily="34" charset="0"/>
              </a:rPr>
              <a:t>в закупке и может быть признан победителем при получении более </a:t>
            </a:r>
            <a:r>
              <a:rPr lang="ru-RU" sz="1600" i="1" dirty="0" smtClean="0">
                <a:solidFill>
                  <a:srgbClr val="444444"/>
                </a:solidFill>
                <a:latin typeface="Segoe UI" panose="020B0502040204020203" pitchFamily="34" charset="0"/>
                <a:cs typeface="Segoe UI" panose="020B0502040204020203" pitchFamily="34" charset="0"/>
              </a:rPr>
              <a:t>высоких баллов </a:t>
            </a:r>
            <a:r>
              <a:rPr lang="ru-RU" sz="1600" i="1" dirty="0">
                <a:solidFill>
                  <a:srgbClr val="444444"/>
                </a:solidFill>
                <a:latin typeface="Segoe UI" panose="020B0502040204020203" pitchFamily="34" charset="0"/>
                <a:cs typeface="Segoe UI" panose="020B0502040204020203" pitchFamily="34" charset="0"/>
              </a:rPr>
              <a:t>при оценке по другим критериям «Квалификации участника» по сравнению </a:t>
            </a:r>
            <a:r>
              <a:rPr lang="ru-RU" sz="1600" i="1" dirty="0" smtClean="0">
                <a:solidFill>
                  <a:srgbClr val="444444"/>
                </a:solidFill>
                <a:latin typeface="Segoe UI" panose="020B0502040204020203" pitchFamily="34" charset="0"/>
                <a:cs typeface="Segoe UI" panose="020B0502040204020203" pitchFamily="34" charset="0"/>
              </a:rPr>
              <a:t>с другими </a:t>
            </a:r>
            <a:r>
              <a:rPr lang="ru-RU" sz="1600" i="1" dirty="0">
                <a:solidFill>
                  <a:srgbClr val="444444"/>
                </a:solidFill>
                <a:latin typeface="Segoe UI" panose="020B0502040204020203" pitchFamily="34" charset="0"/>
                <a:cs typeface="Segoe UI" panose="020B0502040204020203" pitchFamily="34" charset="0"/>
              </a:rPr>
              <a:t>участниками закупки</a:t>
            </a:r>
            <a:r>
              <a:rPr lang="ru-RU" sz="1600" i="1" dirty="0" smtClean="0">
                <a:solidFill>
                  <a:srgbClr val="444444"/>
                </a:solidFill>
                <a:latin typeface="Segoe UI" panose="020B0502040204020203" pitchFamily="34" charset="0"/>
                <a:cs typeface="Segoe UI" panose="020B0502040204020203" pitchFamily="34" charset="0"/>
              </a:rPr>
              <a:t>.</a:t>
            </a:r>
          </a:p>
          <a:p>
            <a:pPr marL="285750" indent="-285750" algn="just" defTabSz="447675">
              <a:spcBef>
                <a:spcPts val="1200"/>
              </a:spcBef>
              <a:buClr>
                <a:srgbClr val="E4465A"/>
              </a:buClr>
              <a:buSzPct val="120000"/>
              <a:buFont typeface="Wingdings" panose="05000000000000000000" pitchFamily="2" charset="2"/>
              <a:buChar char="Ø"/>
            </a:pPr>
            <a:r>
              <a:rPr lang="ru-RU" sz="1600" i="1" dirty="0">
                <a:solidFill>
                  <a:srgbClr val="444444"/>
                </a:solidFill>
                <a:latin typeface="Segoe UI" panose="020B0502040204020203" pitchFamily="34" charset="0"/>
                <a:cs typeface="Segoe UI" panose="020B0502040204020203" pitchFamily="34" charset="0"/>
              </a:rPr>
              <a:t>Согласно правовой позиции Президиума Верховного Суда Российской </a:t>
            </a:r>
            <a:r>
              <a:rPr lang="ru-RU" sz="1600" i="1" dirty="0" smtClean="0">
                <a:solidFill>
                  <a:srgbClr val="444444"/>
                </a:solidFill>
                <a:latin typeface="Segoe UI" panose="020B0502040204020203" pitchFamily="34" charset="0"/>
                <a:cs typeface="Segoe UI" panose="020B0502040204020203" pitchFamily="34" charset="0"/>
              </a:rPr>
              <a:t>Федерации, изложенной </a:t>
            </a:r>
            <a:r>
              <a:rPr lang="ru-RU" sz="1600" i="1" dirty="0">
                <a:solidFill>
                  <a:srgbClr val="444444"/>
                </a:solidFill>
                <a:latin typeface="Segoe UI" panose="020B0502040204020203" pitchFamily="34" charset="0"/>
                <a:cs typeface="Segoe UI" panose="020B0502040204020203" pitchFamily="34" charset="0"/>
              </a:rPr>
              <a:t>в пункте 6 Обзора от 16.05.2018, уменьшение числа участников закупки </a:t>
            </a:r>
            <a:r>
              <a:rPr lang="ru-RU" sz="1600" i="1" dirty="0" smtClean="0">
                <a:solidFill>
                  <a:srgbClr val="444444"/>
                </a:solidFill>
                <a:latin typeface="Segoe UI" panose="020B0502040204020203" pitchFamily="34" charset="0"/>
                <a:cs typeface="Segoe UI" panose="020B0502040204020203" pitchFamily="34" charset="0"/>
              </a:rPr>
              <a:t>в результате </a:t>
            </a:r>
            <a:r>
              <a:rPr lang="ru-RU" sz="1600" i="1" dirty="0">
                <a:solidFill>
                  <a:srgbClr val="444444"/>
                </a:solidFill>
                <a:latin typeface="Segoe UI" panose="020B0502040204020203" pitchFamily="34" charset="0"/>
                <a:cs typeface="Segoe UI" panose="020B0502040204020203" pitchFamily="34" charset="0"/>
              </a:rPr>
              <a:t>предъявления к ним требований само по себе не является </a:t>
            </a:r>
            <a:r>
              <a:rPr lang="ru-RU" sz="1600" i="1" dirty="0" smtClean="0">
                <a:solidFill>
                  <a:srgbClr val="444444"/>
                </a:solidFill>
                <a:latin typeface="Segoe UI" panose="020B0502040204020203" pitchFamily="34" charset="0"/>
                <a:cs typeface="Segoe UI" panose="020B0502040204020203" pitchFamily="34" charset="0"/>
              </a:rPr>
              <a:t>нарушением принципа </a:t>
            </a:r>
            <a:r>
              <a:rPr lang="ru-RU" sz="1600" i="1" dirty="0">
                <a:solidFill>
                  <a:srgbClr val="444444"/>
                </a:solidFill>
                <a:latin typeface="Segoe UI" panose="020B0502040204020203" pitchFamily="34" charset="0"/>
                <a:cs typeface="Segoe UI" panose="020B0502040204020203" pitchFamily="34" charset="0"/>
              </a:rPr>
              <a:t>равноправия, если такие требования предоставляют заказчику </a:t>
            </a:r>
            <a:r>
              <a:rPr lang="ru-RU" sz="1600" i="1" dirty="0" smtClean="0">
                <a:solidFill>
                  <a:srgbClr val="444444"/>
                </a:solidFill>
                <a:latin typeface="Segoe UI" panose="020B0502040204020203" pitchFamily="34" charset="0"/>
                <a:cs typeface="Segoe UI" panose="020B0502040204020203" pitchFamily="34" charset="0"/>
              </a:rPr>
              <a:t>дополнительные гарантии </a:t>
            </a:r>
            <a:r>
              <a:rPr lang="ru-RU" sz="1600" i="1" dirty="0">
                <a:solidFill>
                  <a:srgbClr val="444444"/>
                </a:solidFill>
                <a:latin typeface="Segoe UI" panose="020B0502040204020203" pitchFamily="34" charset="0"/>
                <a:cs typeface="Segoe UI" panose="020B0502040204020203" pitchFamily="34" charset="0"/>
              </a:rPr>
              <a:t>выполнения победителем закупки своих обязательств и не направлены </a:t>
            </a:r>
            <a:r>
              <a:rPr lang="ru-RU" sz="1600" i="1" dirty="0" smtClean="0">
                <a:solidFill>
                  <a:srgbClr val="444444"/>
                </a:solidFill>
                <a:latin typeface="Segoe UI" panose="020B0502040204020203" pitchFamily="34" charset="0"/>
                <a:cs typeface="Segoe UI" panose="020B0502040204020203" pitchFamily="34" charset="0"/>
              </a:rPr>
              <a:t>на установление </a:t>
            </a:r>
            <a:r>
              <a:rPr lang="ru-RU" sz="1600" i="1" dirty="0">
                <a:solidFill>
                  <a:srgbClr val="444444"/>
                </a:solidFill>
                <a:latin typeface="Segoe UI" panose="020B0502040204020203" pitchFamily="34" charset="0"/>
                <a:cs typeface="Segoe UI" panose="020B0502040204020203" pitchFamily="34" charset="0"/>
              </a:rPr>
              <a:t>преимуществ отдельным лицам либо на необоснованное </a:t>
            </a:r>
            <a:r>
              <a:rPr lang="ru-RU" sz="1600" i="1" dirty="0" smtClean="0">
                <a:solidFill>
                  <a:srgbClr val="444444"/>
                </a:solidFill>
                <a:latin typeface="Segoe UI" panose="020B0502040204020203" pitchFamily="34" charset="0"/>
                <a:cs typeface="Segoe UI" panose="020B0502040204020203" pitchFamily="34" charset="0"/>
              </a:rPr>
              <a:t>ограничение конкуренции</a:t>
            </a:r>
            <a:r>
              <a:rPr lang="ru-RU" sz="1600" i="1" dirty="0">
                <a:solidFill>
                  <a:srgbClr val="444444"/>
                </a:solidFill>
                <a:latin typeface="Segoe UI" panose="020B0502040204020203" pitchFamily="34" charset="0"/>
                <a:cs typeface="Segoe UI" panose="020B0502040204020203" pitchFamily="34" charset="0"/>
              </a:rPr>
              <a:t>.</a:t>
            </a:r>
          </a:p>
          <a:p>
            <a:pPr marL="285750" indent="-285750" algn="just" defTabSz="447675">
              <a:spcBef>
                <a:spcPts val="1200"/>
              </a:spcBef>
              <a:buClr>
                <a:srgbClr val="E4465A"/>
              </a:buClr>
              <a:buSzPct val="120000"/>
              <a:buFont typeface="Wingdings" panose="05000000000000000000" pitchFamily="2" charset="2"/>
              <a:buChar char="Ø"/>
            </a:pPr>
            <a:endParaRPr lang="ru-RU" sz="1600" i="1"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60069642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Требование законодательства, о котором забыло большинство заказчиков</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74426819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Применение </a:t>
            </a:r>
            <a:r>
              <a:rPr lang="ru-RU" altLang="ru-RU" dirty="0" err="1" smtClean="0">
                <a:cs typeface="Segoe UI" panose="020B0502040204020203" pitchFamily="34" charset="0"/>
              </a:rPr>
              <a:t>профстандартов</a:t>
            </a:r>
            <a:r>
              <a:rPr lang="ru-RU" altLang="ru-RU" dirty="0" smtClean="0">
                <a:cs typeface="Segoe UI" panose="020B0502040204020203" pitchFamily="34" charset="0"/>
              </a:rPr>
              <a:t> в 223-ФЗ</a:t>
            </a:r>
            <a:endParaRPr lang="ru-RU" altLang="ru-RU" dirty="0">
              <a:latin typeface="Segoe UI" panose="020B0502040204020203" pitchFamily="34" charset="0"/>
              <a:cs typeface="Segoe UI" panose="020B0502040204020203" pitchFamily="34" charset="0"/>
            </a:endParaRPr>
          </a:p>
        </p:txBody>
      </p:sp>
      <p:sp>
        <p:nvSpPr>
          <p:cNvPr id="14" name="Прямоугольник 13"/>
          <p:cNvSpPr/>
          <p:nvPr/>
        </p:nvSpPr>
        <p:spPr>
          <a:xfrm>
            <a:off x="0" y="984145"/>
            <a:ext cx="4064001"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5" name="Прямоугольник 14"/>
          <p:cNvSpPr/>
          <p:nvPr/>
        </p:nvSpPr>
        <p:spPr>
          <a:xfrm>
            <a:off x="1413798" y="1046471"/>
            <a:ext cx="2650203" cy="246221"/>
          </a:xfrm>
          <a:prstGeom prst="rect">
            <a:avLst/>
          </a:prstGeom>
        </p:spPr>
        <p:txBody>
          <a:bodyPr wrap="square" lIns="0" tIns="0" rIns="0" bIns="0">
            <a:spAutoFit/>
          </a:bodyPr>
          <a:lstStyle/>
          <a:p>
            <a:pPr lvl="0" algn="r">
              <a:spcBef>
                <a:spcPts val="1000"/>
              </a:spcBef>
            </a:pPr>
            <a:r>
              <a:rPr lang="ru-RU" sz="1600" b="1" dirty="0" smtClean="0">
                <a:latin typeface="Segoe UI" panose="020B0502040204020203" pitchFamily="34" charset="0"/>
                <a:cs typeface="Segoe UI" panose="020B0502040204020203" pitchFamily="34" charset="0"/>
              </a:rPr>
              <a:t>Статья 195.3 ТК РФ</a:t>
            </a:r>
            <a:endParaRPr lang="ru-RU" sz="1600" b="1" dirty="0">
              <a:latin typeface="Segoe UI" panose="020B0502040204020203" pitchFamily="34" charset="0"/>
              <a:cs typeface="Segoe UI" panose="020B0502040204020203" pitchFamily="34" charset="0"/>
            </a:endParaRPr>
          </a:p>
        </p:txBody>
      </p:sp>
      <p:sp>
        <p:nvSpPr>
          <p:cNvPr id="23" name="Прямоугольник 22"/>
          <p:cNvSpPr/>
          <p:nvPr/>
        </p:nvSpPr>
        <p:spPr>
          <a:xfrm>
            <a:off x="4064001" y="972034"/>
            <a:ext cx="7764833" cy="584775"/>
          </a:xfrm>
          <a:prstGeom prst="rect">
            <a:avLst/>
          </a:prstGeom>
        </p:spPr>
        <p:txBody>
          <a:bodyPr wrap="square">
            <a:spAutoFit/>
          </a:bodyPr>
          <a:lstStyle/>
          <a:p>
            <a:pPr algn="just" defTabSz="447675">
              <a:spcBef>
                <a:spcPts val="1200"/>
              </a:spcBef>
              <a:buClr>
                <a:srgbClr val="E4465A"/>
              </a:buClr>
              <a:buSzPct val="120000"/>
            </a:pPr>
            <a:r>
              <a:rPr lang="ru-RU" sz="1600" dirty="0" smtClean="0">
                <a:latin typeface="Segoe UI" panose="020B0502040204020203" pitchFamily="34" charset="0"/>
                <a:cs typeface="Segoe UI" panose="020B0502040204020203" pitchFamily="34" charset="0"/>
              </a:rPr>
              <a:t>Если законодательством установлены требования к квалификации, такие требования обязательны к применению работодателями</a:t>
            </a:r>
          </a:p>
        </p:txBody>
      </p:sp>
      <p:cxnSp>
        <p:nvCxnSpPr>
          <p:cNvPr id="5" name="Прямая со стрелкой 4"/>
          <p:cNvCxnSpPr/>
          <p:nvPr/>
        </p:nvCxnSpPr>
        <p:spPr>
          <a:xfrm>
            <a:off x="3281576" y="1333981"/>
            <a:ext cx="0" cy="1811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Прямоугольник 27"/>
          <p:cNvSpPr/>
          <p:nvPr/>
        </p:nvSpPr>
        <p:spPr>
          <a:xfrm>
            <a:off x="0" y="1527260"/>
            <a:ext cx="4064001"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9" name="Прямоугольник 28"/>
          <p:cNvSpPr/>
          <p:nvPr/>
        </p:nvSpPr>
        <p:spPr>
          <a:xfrm>
            <a:off x="865764" y="1589586"/>
            <a:ext cx="3198238" cy="246221"/>
          </a:xfrm>
          <a:prstGeom prst="rect">
            <a:avLst/>
          </a:prstGeom>
        </p:spPr>
        <p:txBody>
          <a:bodyPr wrap="square" lIns="0" tIns="0" rIns="0" bIns="0">
            <a:spAutoFit/>
          </a:bodyPr>
          <a:lstStyle/>
          <a:p>
            <a:pPr lvl="0" algn="r">
              <a:spcBef>
                <a:spcPts val="1000"/>
              </a:spcBef>
            </a:pPr>
            <a:r>
              <a:rPr lang="ru-RU" sz="1600" b="1" dirty="0" smtClean="0">
                <a:latin typeface="Segoe UI" panose="020B0502040204020203" pitchFamily="34" charset="0"/>
                <a:cs typeface="Segoe UI" panose="020B0502040204020203" pitchFamily="34" charset="0"/>
              </a:rPr>
              <a:t>Утвержденный </a:t>
            </a:r>
            <a:r>
              <a:rPr lang="ru-RU" sz="1600" b="1" dirty="0" err="1" smtClean="0">
                <a:latin typeface="Segoe UI" panose="020B0502040204020203" pitchFamily="34" charset="0"/>
                <a:cs typeface="Segoe UI" panose="020B0502040204020203" pitchFamily="34" charset="0"/>
              </a:rPr>
              <a:t>профстандарт</a:t>
            </a:r>
            <a:endParaRPr lang="ru-RU" sz="1600" b="1" dirty="0">
              <a:latin typeface="Segoe UI" panose="020B0502040204020203" pitchFamily="34" charset="0"/>
              <a:cs typeface="Segoe UI" panose="020B0502040204020203" pitchFamily="34" charset="0"/>
            </a:endParaRPr>
          </a:p>
        </p:txBody>
      </p:sp>
      <p:sp>
        <p:nvSpPr>
          <p:cNvPr id="30" name="Прямоугольник 29"/>
          <p:cNvSpPr/>
          <p:nvPr/>
        </p:nvSpPr>
        <p:spPr>
          <a:xfrm>
            <a:off x="4064001" y="1515149"/>
            <a:ext cx="10342773" cy="338554"/>
          </a:xfrm>
          <a:prstGeom prst="rect">
            <a:avLst/>
          </a:prstGeom>
        </p:spPr>
        <p:txBody>
          <a:bodyPr wrap="square">
            <a:spAutoFit/>
          </a:bodyPr>
          <a:lstStyle/>
          <a:p>
            <a:pPr algn="just" defTabSz="447675">
              <a:spcBef>
                <a:spcPts val="1200"/>
              </a:spcBef>
              <a:buClr>
                <a:srgbClr val="E4465A"/>
              </a:buClr>
              <a:buSzPct val="120000"/>
            </a:pPr>
            <a:r>
              <a:rPr lang="ru-RU" sz="1600" dirty="0" err="1" smtClean="0">
                <a:latin typeface="Segoe UI" panose="020B0502040204020203" pitchFamily="34" charset="0"/>
                <a:cs typeface="Segoe UI" panose="020B0502040204020203" pitchFamily="34" charset="0"/>
              </a:rPr>
              <a:t>Профстандарт</a:t>
            </a:r>
            <a:r>
              <a:rPr lang="ru-RU" sz="1600" dirty="0" smtClean="0">
                <a:latin typeface="Segoe UI" panose="020B0502040204020203" pitchFamily="34" charset="0"/>
                <a:cs typeface="Segoe UI" panose="020B0502040204020203" pitchFamily="34" charset="0"/>
              </a:rPr>
              <a:t> утвержден Приказом Минтруда России от 10.09.2015 № 625н.</a:t>
            </a:r>
          </a:p>
        </p:txBody>
      </p:sp>
      <p:sp>
        <p:nvSpPr>
          <p:cNvPr id="31" name="Прямоугольник 30"/>
          <p:cNvSpPr/>
          <p:nvPr/>
        </p:nvSpPr>
        <p:spPr>
          <a:xfrm>
            <a:off x="1048" y="2236475"/>
            <a:ext cx="4062953" cy="425374"/>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2" name="Прямоугольник 31"/>
          <p:cNvSpPr/>
          <p:nvPr/>
        </p:nvSpPr>
        <p:spPr>
          <a:xfrm>
            <a:off x="1009652" y="2328423"/>
            <a:ext cx="3055397" cy="246221"/>
          </a:xfrm>
          <a:prstGeom prst="rect">
            <a:avLst/>
          </a:prstGeom>
        </p:spPr>
        <p:txBody>
          <a:bodyPr wrap="square" lIns="0" tIns="0" rIns="0" bIns="0">
            <a:spAutoFit/>
          </a:bodyPr>
          <a:lstStyle/>
          <a:p>
            <a:pPr lvl="0" algn="r">
              <a:spcBef>
                <a:spcPts val="1000"/>
              </a:spcBef>
            </a:pPr>
            <a:r>
              <a:rPr lang="ru-RU" sz="1600" b="1" dirty="0" smtClean="0">
                <a:latin typeface="Segoe UI" panose="020B0502040204020203" pitchFamily="34" charset="0"/>
                <a:cs typeface="Segoe UI" panose="020B0502040204020203" pitchFamily="34" charset="0"/>
              </a:rPr>
              <a:t>ПП РФ от 27.06.2016 </a:t>
            </a:r>
            <a:r>
              <a:rPr lang="en-US" sz="1600" b="1" dirty="0" smtClean="0">
                <a:latin typeface="Segoe UI" panose="020B0502040204020203" pitchFamily="34" charset="0"/>
                <a:cs typeface="Segoe UI" panose="020B0502040204020203" pitchFamily="34" charset="0"/>
              </a:rPr>
              <a:t>N 584</a:t>
            </a:r>
            <a:endParaRPr lang="ru-RU" sz="1600" b="1" dirty="0">
              <a:latin typeface="Segoe UI" panose="020B0502040204020203" pitchFamily="34" charset="0"/>
              <a:cs typeface="Segoe UI" panose="020B0502040204020203" pitchFamily="34" charset="0"/>
            </a:endParaRPr>
          </a:p>
        </p:txBody>
      </p:sp>
      <p:sp>
        <p:nvSpPr>
          <p:cNvPr id="33" name="Прямоугольник 32"/>
          <p:cNvSpPr/>
          <p:nvPr/>
        </p:nvSpPr>
        <p:spPr>
          <a:xfrm>
            <a:off x="4065049" y="2228454"/>
            <a:ext cx="7964602" cy="830997"/>
          </a:xfrm>
          <a:prstGeom prst="rect">
            <a:avLst/>
          </a:prstGeom>
        </p:spPr>
        <p:txBody>
          <a:bodyPr wrap="square">
            <a:spAutoFit/>
          </a:bodyPr>
          <a:lstStyle/>
          <a:p>
            <a:pPr algn="just" defTabSz="447675">
              <a:spcBef>
                <a:spcPts val="1200"/>
              </a:spcBef>
              <a:buClr>
                <a:srgbClr val="E4465A"/>
              </a:buClr>
              <a:buSzPct val="120000"/>
            </a:pPr>
            <a:r>
              <a:rPr lang="ru-RU" sz="1600" dirty="0" smtClean="0">
                <a:latin typeface="Segoe UI" panose="020B0502040204020203" pitchFamily="34" charset="0"/>
                <a:cs typeface="Segoe UI" panose="020B0502040204020203" pitchFamily="34" charset="0"/>
              </a:rPr>
              <a:t>Применяется в отношении следующих заказчиков: внебюджетные фонды, ГБУ, ГАУ, МБУ, МАУ, ГУП, МУП, ГК и </a:t>
            </a:r>
            <a:r>
              <a:rPr lang="ru-RU" sz="1600" dirty="0" err="1" smtClean="0">
                <a:latin typeface="Segoe UI" panose="020B0502040204020203" pitchFamily="34" charset="0"/>
                <a:cs typeface="Segoe UI" panose="020B0502040204020203" pitchFamily="34" charset="0"/>
              </a:rPr>
              <a:t>хоз.общества</a:t>
            </a:r>
            <a:r>
              <a:rPr lang="ru-RU" sz="1600" dirty="0" smtClean="0">
                <a:latin typeface="Segoe UI" panose="020B0502040204020203" pitchFamily="34" charset="0"/>
                <a:cs typeface="Segoe UI" panose="020B0502040204020203" pitchFamily="34" charset="0"/>
              </a:rPr>
              <a:t> с долей участия государства более 50%  </a:t>
            </a:r>
            <a:endParaRPr lang="ru-RU" sz="1600" u="sng" dirty="0" smtClean="0">
              <a:latin typeface="Segoe UI" panose="020B0502040204020203" pitchFamily="34" charset="0"/>
              <a:cs typeface="Segoe UI" panose="020B0502040204020203" pitchFamily="34" charset="0"/>
            </a:endParaRPr>
          </a:p>
        </p:txBody>
      </p:sp>
      <p:cxnSp>
        <p:nvCxnSpPr>
          <p:cNvPr id="34" name="Прямая со стрелкой 33"/>
          <p:cNvCxnSpPr/>
          <p:nvPr/>
        </p:nvCxnSpPr>
        <p:spPr>
          <a:xfrm>
            <a:off x="3284170" y="1888171"/>
            <a:ext cx="0" cy="3054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Прямая со стрелкой 40"/>
          <p:cNvCxnSpPr/>
          <p:nvPr/>
        </p:nvCxnSpPr>
        <p:spPr>
          <a:xfrm>
            <a:off x="3274767" y="2691919"/>
            <a:ext cx="6809" cy="3864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2" name="Прямоугольник 41"/>
          <p:cNvSpPr/>
          <p:nvPr/>
        </p:nvSpPr>
        <p:spPr>
          <a:xfrm>
            <a:off x="0" y="3121138"/>
            <a:ext cx="4062953" cy="425374"/>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3" name="Прямоугольник 42"/>
          <p:cNvSpPr/>
          <p:nvPr/>
        </p:nvSpPr>
        <p:spPr>
          <a:xfrm>
            <a:off x="1413798" y="3213086"/>
            <a:ext cx="2650203" cy="246221"/>
          </a:xfrm>
          <a:prstGeom prst="rect">
            <a:avLst/>
          </a:prstGeom>
        </p:spPr>
        <p:txBody>
          <a:bodyPr wrap="square" lIns="0" tIns="0" rIns="0" bIns="0">
            <a:spAutoFit/>
          </a:bodyPr>
          <a:lstStyle/>
          <a:p>
            <a:pPr lvl="0" algn="r">
              <a:spcBef>
                <a:spcPts val="1000"/>
              </a:spcBef>
            </a:pPr>
            <a:r>
              <a:rPr lang="ru-RU" sz="1600" b="1" dirty="0" smtClean="0">
                <a:latin typeface="Segoe UI" panose="020B0502040204020203" pitchFamily="34" charset="0"/>
                <a:cs typeface="Segoe UI" panose="020B0502040204020203" pitchFamily="34" charset="0"/>
              </a:rPr>
              <a:t>П.1-2 ПП РФ 584</a:t>
            </a:r>
            <a:endParaRPr lang="ru-RU" sz="1600" b="1" dirty="0">
              <a:latin typeface="Segoe UI" panose="020B0502040204020203" pitchFamily="34" charset="0"/>
              <a:cs typeface="Segoe UI" panose="020B0502040204020203" pitchFamily="34" charset="0"/>
            </a:endParaRPr>
          </a:p>
        </p:txBody>
      </p:sp>
      <p:sp>
        <p:nvSpPr>
          <p:cNvPr id="44" name="Прямоугольник 43"/>
          <p:cNvSpPr/>
          <p:nvPr/>
        </p:nvSpPr>
        <p:spPr>
          <a:xfrm>
            <a:off x="4064001" y="3164548"/>
            <a:ext cx="7964602" cy="3231654"/>
          </a:xfrm>
          <a:prstGeom prst="rect">
            <a:avLst/>
          </a:prstGeom>
        </p:spPr>
        <p:txBody>
          <a:bodyPr wrap="square">
            <a:spAutoFit/>
          </a:bodyPr>
          <a:lstStyle/>
          <a:p>
            <a:pPr algn="just" defTabSz="447675">
              <a:spcBef>
                <a:spcPts val="1200"/>
              </a:spcBef>
              <a:buClr>
                <a:srgbClr val="E4465A"/>
              </a:buClr>
              <a:buSzPct val="120000"/>
            </a:pPr>
            <a:r>
              <a:rPr lang="ru-RU" sz="1600" dirty="0" smtClean="0">
                <a:latin typeface="Segoe UI" panose="020B0502040204020203" pitchFamily="34" charset="0"/>
                <a:cs typeface="Segoe UI" panose="020B0502040204020203" pitchFamily="34" charset="0"/>
              </a:rPr>
              <a:t>Упомянутые заказчики должны применять </a:t>
            </a:r>
            <a:r>
              <a:rPr lang="ru-RU" sz="1600" dirty="0" err="1" smtClean="0">
                <a:latin typeface="Segoe UI" panose="020B0502040204020203" pitchFamily="34" charset="0"/>
                <a:cs typeface="Segoe UI" panose="020B0502040204020203" pitchFamily="34" charset="0"/>
              </a:rPr>
              <a:t>профстандарты</a:t>
            </a:r>
            <a:r>
              <a:rPr lang="ru-RU" sz="1600" dirty="0" smtClean="0">
                <a:latin typeface="Segoe UI" panose="020B0502040204020203" pitchFamily="34" charset="0"/>
                <a:cs typeface="Segoe UI" panose="020B0502040204020203" pitchFamily="34" charset="0"/>
              </a:rPr>
              <a:t> поэтапно  на основании планов мероприятий, содержащих:</a:t>
            </a:r>
          </a:p>
          <a:p>
            <a:pPr marL="285750" indent="-285750" algn="just" defTabSz="447675">
              <a:spcBef>
                <a:spcPts val="1200"/>
              </a:spcBef>
              <a:buClr>
                <a:srgbClr val="E4465A"/>
              </a:buClr>
              <a:buSzPct val="120000"/>
              <a:buFont typeface="Arial" panose="020B0604020202020204" pitchFamily="34" charset="0"/>
              <a:buChar char="•"/>
            </a:pPr>
            <a:r>
              <a:rPr lang="ru-RU" sz="1600" dirty="0" smtClean="0">
                <a:latin typeface="Segoe UI" panose="020B0502040204020203" pitchFamily="34" charset="0"/>
                <a:cs typeface="Segoe UI" panose="020B0502040204020203" pitchFamily="34" charset="0"/>
              </a:rPr>
              <a:t>Список </a:t>
            </a:r>
            <a:r>
              <a:rPr lang="ru-RU" sz="1600" dirty="0" err="1" smtClean="0">
                <a:latin typeface="Segoe UI" panose="020B0502040204020203" pitchFamily="34" charset="0"/>
                <a:cs typeface="Segoe UI" panose="020B0502040204020203" pitchFamily="34" charset="0"/>
              </a:rPr>
              <a:t>профстандартов</a:t>
            </a:r>
            <a:r>
              <a:rPr lang="ru-RU" sz="1600" dirty="0" smtClean="0">
                <a:latin typeface="Segoe UI" panose="020B0502040204020203" pitchFamily="34" charset="0"/>
                <a:cs typeface="Segoe UI" panose="020B0502040204020203" pitchFamily="34" charset="0"/>
              </a:rPr>
              <a:t>, подлежащих применению</a:t>
            </a:r>
            <a:endParaRPr lang="en-US" sz="1600" dirty="0" smtClean="0">
              <a:latin typeface="Segoe UI" panose="020B0502040204020203" pitchFamily="34" charset="0"/>
              <a:cs typeface="Segoe UI" panose="020B0502040204020203" pitchFamily="34" charset="0"/>
            </a:endParaRPr>
          </a:p>
          <a:p>
            <a:pPr marL="285750" indent="-285750" algn="just" defTabSz="447675">
              <a:spcBef>
                <a:spcPts val="1200"/>
              </a:spcBef>
              <a:buClr>
                <a:srgbClr val="E4465A"/>
              </a:buClr>
              <a:buSzPct val="120000"/>
              <a:buFont typeface="Arial" panose="020B0604020202020204" pitchFamily="34" charset="0"/>
              <a:buChar char="•"/>
            </a:pPr>
            <a:r>
              <a:rPr lang="ru-RU" sz="1600" dirty="0" smtClean="0">
                <a:latin typeface="Segoe UI" panose="020B0502040204020203" pitchFamily="34" charset="0"/>
                <a:cs typeface="Segoe UI" panose="020B0502040204020203" pitchFamily="34" charset="0"/>
              </a:rPr>
              <a:t>Сведения о потребности в определенном уровне образования и о проведении соответствующего обучения</a:t>
            </a:r>
          </a:p>
          <a:p>
            <a:pPr marL="285750" indent="-285750" algn="just" defTabSz="447675">
              <a:spcBef>
                <a:spcPts val="1200"/>
              </a:spcBef>
              <a:buClr>
                <a:srgbClr val="E4465A"/>
              </a:buClr>
              <a:buSzPct val="120000"/>
              <a:buFont typeface="Arial" panose="020B0604020202020204" pitchFamily="34" charset="0"/>
              <a:buChar char="•"/>
            </a:pPr>
            <a:r>
              <a:rPr lang="ru-RU" sz="1600" dirty="0" smtClean="0">
                <a:latin typeface="Segoe UI" panose="020B0502040204020203" pitchFamily="34" charset="0"/>
                <a:cs typeface="Segoe UI" panose="020B0502040204020203" pitchFamily="34" charset="0"/>
              </a:rPr>
              <a:t>Этапы применения </a:t>
            </a:r>
            <a:r>
              <a:rPr lang="ru-RU" sz="1600" dirty="0" err="1" smtClean="0">
                <a:latin typeface="Segoe UI" panose="020B0502040204020203" pitchFamily="34" charset="0"/>
                <a:cs typeface="Segoe UI" panose="020B0502040204020203" pitchFamily="34" charset="0"/>
              </a:rPr>
              <a:t>профстандартов</a:t>
            </a:r>
            <a:endParaRPr lang="ru-RU" sz="1600" dirty="0" smtClean="0">
              <a:latin typeface="Segoe UI" panose="020B0502040204020203" pitchFamily="34" charset="0"/>
              <a:cs typeface="Segoe UI" panose="020B0502040204020203" pitchFamily="34" charset="0"/>
            </a:endParaRPr>
          </a:p>
          <a:p>
            <a:pPr marL="285750" indent="-285750" algn="just" defTabSz="447675">
              <a:spcBef>
                <a:spcPts val="1200"/>
              </a:spcBef>
              <a:buClr>
                <a:srgbClr val="E4465A"/>
              </a:buClr>
              <a:buSzPct val="120000"/>
              <a:buFont typeface="Arial" panose="020B0604020202020204" pitchFamily="34" charset="0"/>
              <a:buChar char="•"/>
            </a:pPr>
            <a:r>
              <a:rPr lang="ru-RU" sz="1600" dirty="0" smtClean="0">
                <a:latin typeface="Segoe UI" panose="020B0502040204020203" pitchFamily="34" charset="0"/>
                <a:cs typeface="Segoe UI" panose="020B0502040204020203" pitchFamily="34" charset="0"/>
              </a:rPr>
              <a:t>Перечень локальных актов, подлежащих в этой связи корректировке</a:t>
            </a:r>
          </a:p>
          <a:p>
            <a:pPr algn="just" defTabSz="447675">
              <a:spcBef>
                <a:spcPts val="1200"/>
              </a:spcBef>
              <a:buClr>
                <a:srgbClr val="E4465A"/>
              </a:buClr>
              <a:buSzPct val="120000"/>
            </a:pPr>
            <a:r>
              <a:rPr lang="ru-RU" sz="1600" dirty="0" smtClean="0">
                <a:latin typeface="Segoe UI" panose="020B0502040204020203" pitchFamily="34" charset="0"/>
                <a:cs typeface="Segoe UI" panose="020B0502040204020203" pitchFamily="34" charset="0"/>
              </a:rPr>
              <a:t>Реализацию планов необходимо завершить до </a:t>
            </a:r>
            <a:r>
              <a:rPr lang="ru-RU" sz="1600" u="sng" dirty="0" smtClean="0">
                <a:latin typeface="Segoe UI" panose="020B0502040204020203" pitchFamily="34" charset="0"/>
                <a:cs typeface="Segoe UI" panose="020B0502040204020203" pitchFamily="34" charset="0"/>
              </a:rPr>
              <a:t>01.01.2020.</a:t>
            </a:r>
          </a:p>
          <a:p>
            <a:pPr algn="just" defTabSz="447675">
              <a:spcBef>
                <a:spcPts val="1200"/>
              </a:spcBef>
              <a:buClr>
                <a:srgbClr val="E4465A"/>
              </a:buClr>
              <a:buSzPct val="120000"/>
            </a:pPr>
            <a:endParaRPr lang="ru-RU" sz="1600" u="sng" dirty="0" smtClean="0">
              <a:latin typeface="Segoe UI" panose="020B0502040204020203" pitchFamily="34" charset="0"/>
              <a:cs typeface="Segoe UI" panose="020B0502040204020203" pitchFamily="34" charset="0"/>
            </a:endParaRPr>
          </a:p>
        </p:txBody>
      </p:sp>
      <p:sp>
        <p:nvSpPr>
          <p:cNvPr id="35" name="TextBox 34"/>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36" name="TextBox 35"/>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604573323"/>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par>
                                <p:cTn id="53" presetID="10" presetClass="entr" presetSubtype="0" fill="hold" nodeType="with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23" grpId="0"/>
      <p:bldP spid="28" grpId="0" animBg="1"/>
      <p:bldP spid="29" grpId="0"/>
      <p:bldP spid="30" grpId="0"/>
      <p:bldP spid="31" grpId="0" animBg="1"/>
      <p:bldP spid="32" grpId="0"/>
      <p:bldP spid="33" grpId="0"/>
      <p:bldP spid="42" grpId="0" animBg="1"/>
      <p:bldP spid="43" grpId="0"/>
      <p:bldP spid="4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quarter" idx="10"/>
          </p:nvPr>
        </p:nvSpPr>
        <p:spPr>
          <a:xfrm>
            <a:off x="1222311" y="961377"/>
            <a:ext cx="9745792" cy="923925"/>
          </a:xfrm>
        </p:spPr>
        <p:txBody>
          <a:bodyPr/>
          <a:lstStyle/>
          <a:p>
            <a:pPr algn="ctr" defTabSz="449171" fontAlgn="base">
              <a:spcBef>
                <a:spcPct val="0"/>
              </a:spcBef>
              <a:spcAft>
                <a:spcPct val="0"/>
              </a:spcAft>
              <a:buClr>
                <a:srgbClr val="000000"/>
              </a:buClr>
              <a:buSzPct val="100000"/>
            </a:pPr>
            <a:r>
              <a:rPr lang="en-US" altLang="ru-RU" sz="1600" dirty="0" smtClean="0">
                <a:solidFill>
                  <a:schemeClr val="accent3"/>
                </a:solidFill>
              </a:rPr>
              <a:t> </a:t>
            </a:r>
            <a:endParaRPr lang="en-US" altLang="ru-RU" sz="1600" dirty="0">
              <a:solidFill>
                <a:schemeClr val="accent3"/>
              </a:solidFill>
            </a:endParaRPr>
          </a:p>
        </p:txBody>
      </p:sp>
    </p:spTree>
    <p:extLst>
      <p:ext uri="{BB962C8B-B14F-4D97-AF65-F5344CB8AC3E}">
        <p14:creationId xmlns:p14="http://schemas.microsoft.com/office/powerpoint/2010/main" val="7837458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1655124"/>
            <a:ext cx="4465320"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8" y="1717450"/>
            <a:ext cx="4436496"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ПП РФ от 10.07.2019 № 878	</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ПП </a:t>
            </a:r>
            <a:r>
              <a:rPr lang="ru-RU" altLang="ru-RU" dirty="0" err="1" smtClean="0">
                <a:cs typeface="Segoe UI" panose="020B0502040204020203" pitchFamily="34" charset="0"/>
              </a:rPr>
              <a:t>рф</a:t>
            </a:r>
            <a:r>
              <a:rPr lang="ru-RU" altLang="ru-RU" dirty="0" smtClean="0">
                <a:cs typeface="Segoe UI" panose="020B0502040204020203" pitchFamily="34" charset="0"/>
              </a:rPr>
              <a:t> 925 при закупке рэп</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077766"/>
          </a:xfrm>
          <a:prstGeom prst="rect">
            <a:avLst/>
          </a:prstGeom>
        </p:spPr>
        <p:txBody>
          <a:bodyPr wrap="square">
            <a:spAutoFit/>
          </a:bodyPr>
          <a:lstStyle/>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Внесены изменения в ПП РФ 925. Отдельно выделена закупка радиоэлектронной продукции: при закупке такой продукции ориентироваться нужно не на декларирование страны происхождения товара, но на наличие данной продукции в реестре радиоэлектронной продукции.</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Размер преференции тоже иной: 30% вместо традиционных 15%.</a:t>
            </a:r>
          </a:p>
          <a:p>
            <a:pPr algn="just" defTabSz="447675">
              <a:spcBef>
                <a:spcPts val="1200"/>
              </a:spcBef>
              <a:buClr>
                <a:srgbClr val="E4465A"/>
              </a:buClr>
              <a:buSzPct val="120000"/>
            </a:pPr>
            <a:endParaRPr lang="ru-RU" sz="1600"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Вступило в силу  с 10.07.2019 де-юре.</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Де-факто – с момента создания реестра: 01.09.2019. До конца года реестр будет вестись в формате </a:t>
            </a:r>
            <a:r>
              <a:rPr lang="en-US" sz="1600" dirty="0" smtClean="0">
                <a:solidFill>
                  <a:srgbClr val="444444"/>
                </a:solidFill>
                <a:latin typeface="Segoe UI" panose="020B0502040204020203" pitchFamily="34" charset="0"/>
                <a:cs typeface="Segoe UI" panose="020B0502040204020203" pitchFamily="34" charset="0"/>
              </a:rPr>
              <a:t>excel-</a:t>
            </a:r>
            <a:r>
              <a:rPr lang="ru-RU" sz="1600" dirty="0" smtClean="0">
                <a:solidFill>
                  <a:srgbClr val="444444"/>
                </a:solidFill>
                <a:latin typeface="Segoe UI" panose="020B0502040204020203" pitchFamily="34" charset="0"/>
                <a:cs typeface="Segoe UI" panose="020B0502040204020203" pitchFamily="34" charset="0"/>
              </a:rPr>
              <a:t>файла, размещенного на сайте </a:t>
            </a:r>
            <a:r>
              <a:rPr lang="ru-RU" sz="1600" dirty="0" err="1" smtClean="0">
                <a:solidFill>
                  <a:srgbClr val="444444"/>
                </a:solidFill>
                <a:latin typeface="Segoe UI" panose="020B0502040204020203" pitchFamily="34" charset="0"/>
                <a:cs typeface="Segoe UI" panose="020B0502040204020203" pitchFamily="34" charset="0"/>
              </a:rPr>
              <a:t>Минопромторга</a:t>
            </a:r>
            <a:r>
              <a:rPr lang="ru-RU" sz="1600" dirty="0" smtClean="0">
                <a:solidFill>
                  <a:srgbClr val="444444"/>
                </a:solidFill>
                <a:latin typeface="Segoe UI" panose="020B0502040204020203" pitchFamily="34" charset="0"/>
                <a:cs typeface="Segoe UI" panose="020B0502040204020203" pitchFamily="34" charset="0"/>
              </a:rPr>
              <a:t> России: </a:t>
            </a:r>
            <a:r>
              <a:rPr lang="en-US" sz="1600" dirty="0">
                <a:solidFill>
                  <a:srgbClr val="444444"/>
                </a:solidFill>
                <a:latin typeface="Segoe UI" panose="020B0502040204020203" pitchFamily="34" charset="0"/>
                <a:cs typeface="Segoe UI" panose="020B0502040204020203" pitchFamily="34" charset="0"/>
                <a:hlinkClick r:id="rId3"/>
              </a:rPr>
              <a:t>http://minpromtorg.gov.ru/opendata</a:t>
            </a:r>
            <a:r>
              <a:rPr lang="en-US" sz="1600" dirty="0" smtClean="0">
                <a:solidFill>
                  <a:srgbClr val="444444"/>
                </a:solidFill>
                <a:latin typeface="Segoe UI" panose="020B0502040204020203" pitchFamily="34" charset="0"/>
                <a:cs typeface="Segoe UI" panose="020B0502040204020203" pitchFamily="34" charset="0"/>
                <a:hlinkClick r:id="rId3"/>
              </a:rPr>
              <a:t>/</a:t>
            </a:r>
            <a:r>
              <a:rPr lang="ru-RU" sz="1600" dirty="0" smtClean="0">
                <a:solidFill>
                  <a:srgbClr val="444444"/>
                </a:solidFill>
                <a:latin typeface="Segoe UI" panose="020B0502040204020203" pitchFamily="34" charset="0"/>
                <a:cs typeface="Segoe UI" panose="020B0502040204020203" pitchFamily="34" charset="0"/>
              </a:rPr>
              <a:t> </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С 01.01.2020 реестр будет вестись в нормальном режиме.</a:t>
            </a: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737344290"/>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extLst>
              <p:ext uri="{D42A27DB-BD31-4B8C-83A1-F6EECF244321}">
                <p14:modId xmlns:p14="http://schemas.microsoft.com/office/powerpoint/2010/main" val="1526492411"/>
              </p:ext>
            </p:extLst>
          </p:nvPr>
        </p:nvGraphicFramePr>
        <p:xfrm>
          <a:off x="856598" y="1639341"/>
          <a:ext cx="10468946"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Стрелка углом 6"/>
          <p:cNvSpPr/>
          <p:nvPr/>
        </p:nvSpPr>
        <p:spPr>
          <a:xfrm rot="5400000" flipV="1">
            <a:off x="3154639" y="1807729"/>
            <a:ext cx="983064" cy="1205118"/>
          </a:xfrm>
          <a:prstGeom prst="bentArrow">
            <a:avLst>
              <a:gd name="adj1" fmla="val 8778"/>
              <a:gd name="adj2" fmla="val 11489"/>
              <a:gd name="adj3" fmla="val 25000"/>
              <a:gd name="adj4" fmla="val 75000"/>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1" name="Стрелка углом 10"/>
          <p:cNvSpPr/>
          <p:nvPr/>
        </p:nvSpPr>
        <p:spPr>
          <a:xfrm rot="5400000">
            <a:off x="7687649" y="1826393"/>
            <a:ext cx="997613" cy="1182336"/>
          </a:xfrm>
          <a:prstGeom prst="bentArrow">
            <a:avLst>
              <a:gd name="adj1" fmla="val 8778"/>
              <a:gd name="adj2" fmla="val 11489"/>
              <a:gd name="adj3" fmla="val 25000"/>
              <a:gd name="adj4" fmla="val 75000"/>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Два подхода к применению ПП РФ 925 при закупке РЭП</a:t>
            </a:r>
            <a:endParaRPr lang="ru-RU" altLang="ru-RU" dirty="0">
              <a:cs typeface="Segoe UI" panose="020B0502040204020203" pitchFamily="34" charset="0"/>
            </a:endParaRPr>
          </a:p>
        </p:txBody>
      </p:sp>
      <p:sp>
        <p:nvSpPr>
          <p:cNvPr id="8" name="Freeform 37"/>
          <p:cNvSpPr>
            <a:spLocks noEditPoints="1"/>
          </p:cNvSpPr>
          <p:nvPr/>
        </p:nvSpPr>
        <p:spPr bwMode="auto">
          <a:xfrm>
            <a:off x="829733" y="1595958"/>
            <a:ext cx="846667" cy="616496"/>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9" name="Нижний колонтитул 4"/>
          <p:cNvSpPr>
            <a:spLocks noGrp="1"/>
          </p:cNvSpPr>
          <p:nvPr>
            <p:ph type="ftr" sz="quarter" idx="11"/>
          </p:nvPr>
        </p:nvSpPr>
        <p:spPr>
          <a:xfrm>
            <a:off x="203343" y="6624342"/>
            <a:ext cx="7712075" cy="333462"/>
          </a:xfrm>
        </p:spPr>
        <p:txBody>
          <a:bodyPr/>
          <a:lstStyle>
            <a:lvl1pPr>
              <a:defRPr>
                <a:solidFill>
                  <a:srgbClr val="E4465A"/>
                </a:solidFill>
                <a:latin typeface="Segoe UI" panose="020B0502040204020203" pitchFamily="34" charset="0"/>
              </a:defRPr>
            </a:lvl1pPr>
          </a:lstStyle>
          <a:p>
            <a:r>
              <a:rPr lang="ru-RU" dirty="0" smtClean="0"/>
              <a:t>Анатолий Галимский</a:t>
            </a:r>
            <a:endParaRPr lang="ru-RU" dirty="0"/>
          </a:p>
        </p:txBody>
      </p:sp>
      <p:sp>
        <p:nvSpPr>
          <p:cNvPr id="10" name="Номер слайда 5"/>
          <p:cNvSpPr>
            <a:spLocks noGrp="1"/>
          </p:cNvSpPr>
          <p:nvPr>
            <p:ph type="sldNum" sz="quarter" idx="12"/>
          </p:nvPr>
        </p:nvSpPr>
        <p:spPr>
          <a:xfrm>
            <a:off x="9086849" y="6520815"/>
            <a:ext cx="2743200" cy="333462"/>
          </a:xfrm>
        </p:spPr>
        <p:txBody>
          <a:bodyPr/>
          <a:lstStyle>
            <a:lvl1pPr>
              <a:defRPr>
                <a:solidFill>
                  <a:srgbClr val="E4465A"/>
                </a:solidFill>
                <a:latin typeface="Segoe UI" panose="020B0502040204020203" pitchFamily="34" charset="0"/>
              </a:defRPr>
            </a:lvl1pPr>
          </a:lstStyle>
          <a:p>
            <a:r>
              <a:rPr lang="ru-RU" dirty="0" smtClean="0"/>
              <a:t>2018</a:t>
            </a:r>
            <a:endParaRPr lang="ru-RU" dirty="0"/>
          </a:p>
        </p:txBody>
      </p:sp>
    </p:spTree>
    <p:extLst>
      <p:ext uri="{BB962C8B-B14F-4D97-AF65-F5344CB8AC3E}">
        <p14:creationId xmlns:p14="http://schemas.microsoft.com/office/powerpoint/2010/main" val="346415918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8" y="1717450"/>
            <a:ext cx="4436496" cy="246221"/>
          </a:xfrm>
          <a:prstGeom prst="rect">
            <a:avLst/>
          </a:prstGeom>
        </p:spPr>
        <p:txBody>
          <a:bodyPr wrap="square" lIns="0" tIns="0" rIns="0" bIns="0">
            <a:spAutoFit/>
          </a:bodyPr>
          <a:lstStyle/>
          <a:p>
            <a:pPr lvl="0">
              <a:spcBef>
                <a:spcPts val="1000"/>
              </a:spcBef>
            </a:pP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rPr>
              <a:t>ПП </a:t>
            </a:r>
            <a:r>
              <a:rPr lang="ru-RU" altLang="ru-RU" dirty="0" err="1">
                <a:cs typeface="Segoe UI" panose="020B0502040204020203" pitchFamily="34" charset="0"/>
              </a:rPr>
              <a:t>рф</a:t>
            </a:r>
            <a:r>
              <a:rPr lang="ru-RU" altLang="ru-RU" dirty="0">
                <a:cs typeface="Segoe UI" panose="020B0502040204020203" pitchFamily="34" charset="0"/>
              </a:rPr>
              <a:t> 925 при закупке </a:t>
            </a:r>
            <a:r>
              <a:rPr lang="ru-RU" altLang="ru-RU" dirty="0" smtClean="0">
                <a:cs typeface="Segoe UI" panose="020B0502040204020203" pitchFamily="34" charset="0"/>
              </a:rPr>
              <a:t>рэп. Рекомендации по обновлению документации. Подход 1</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361235" y="1017814"/>
            <a:ext cx="10342773" cy="4985980"/>
          </a:xfrm>
          <a:prstGeom prst="rect">
            <a:avLst/>
          </a:prstGeom>
        </p:spPr>
        <p:txBody>
          <a:bodyPr wrap="square">
            <a:spAutoFit/>
          </a:bodyPr>
          <a:lstStyle/>
          <a:p>
            <a:pPr algn="just" defTabSz="447675">
              <a:spcBef>
                <a:spcPts val="1200"/>
              </a:spcBef>
              <a:buClr>
                <a:srgbClr val="E4465A"/>
              </a:buClr>
              <a:buSzPct val="120000"/>
            </a:pPr>
            <a:r>
              <a:rPr lang="en-US" sz="1600" dirty="0">
                <a:solidFill>
                  <a:srgbClr val="444444"/>
                </a:solidFill>
                <a:latin typeface="Segoe UI" panose="020B0502040204020203" pitchFamily="34" charset="0"/>
                <a:cs typeface="Segoe UI" panose="020B0502040204020203" pitchFamily="34" charset="0"/>
              </a:rPr>
              <a:t>[</a:t>
            </a:r>
            <a:r>
              <a:rPr lang="ru-RU" sz="1600" dirty="0" smtClean="0">
                <a:solidFill>
                  <a:srgbClr val="444444"/>
                </a:solidFill>
                <a:latin typeface="Segoe UI" panose="020B0502040204020203" pitchFamily="34" charset="0"/>
                <a:cs typeface="Segoe UI" panose="020B0502040204020203" pitchFamily="34" charset="0"/>
              </a:rPr>
              <a:t>Заявка на участие в закупке должна содержать…</a:t>
            </a:r>
            <a:r>
              <a:rPr lang="en-US" sz="1600" dirty="0">
                <a:solidFill>
                  <a:srgbClr val="444444"/>
                </a:solidFill>
                <a:latin typeface="Segoe UI" panose="020B0502040204020203" pitchFamily="34" charset="0"/>
                <a:cs typeface="Segoe UI" panose="020B0502040204020203" pitchFamily="34" charset="0"/>
              </a:rPr>
              <a:t>]</a:t>
            </a:r>
            <a:endParaRPr lang="ru-RU" sz="16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Указание (декларирование) страны происхождения товара, а в случае если предлагаемый товар включен в единый реестр радиоэлектронной продукции, указание на то, что предлагаемая продукция включена в единый реестр радиоэлектронной продукции </a:t>
            </a:r>
            <a:r>
              <a:rPr lang="ru-RU" sz="1600" b="1" dirty="0" smtClean="0">
                <a:solidFill>
                  <a:srgbClr val="444444"/>
                </a:solidFill>
                <a:latin typeface="Segoe UI" panose="020B0502040204020203" pitchFamily="34" charset="0"/>
                <a:cs typeface="Segoe UI" panose="020B0502040204020203" pitchFamily="34" charset="0"/>
              </a:rPr>
              <a:t>с одновременным указанием номера реестровой записи в означенном реестре</a:t>
            </a:r>
            <a:r>
              <a:rPr lang="ru-RU" sz="1600" dirty="0" smtClean="0">
                <a:solidFill>
                  <a:srgbClr val="444444"/>
                </a:solidFill>
                <a:latin typeface="Segoe UI" panose="020B0502040204020203" pitchFamily="34" charset="0"/>
                <a:cs typeface="Segoe UI" panose="020B0502040204020203" pitchFamily="34" charset="0"/>
              </a:rPr>
              <a:t>. </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Отсутствие в заявке участника закупки указания на то, что предлагаемая продукция включена в единый реестр радиоэлектронной продукции, и (или) отсутствие указания номера реестровой записи в означенном реестре и (или) указание несуществующего номера реестровой записи в означенном реестре, влечет за собой признание такой заявки предлагающей товар иностранного происхождения, вне зависимости от указания (декларирования) страны происхождения товара.</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При обнаружении противоречий между сведениями о наименовании (в том числе, при наличии, о фирменном наименовании товара), о технических характеристиках (при наличии), потребительских свойствах (при наличии), указанных в составе заявки участника закупки, и аналогичными сведениями, указанными в реестровой записи о продукции, номер которой включен в состав заявки участника закупки, такая заявка признается содержащей недостоверные сведения, что влечет за собой отклонение такой заявки </a:t>
            </a:r>
            <a:r>
              <a:rPr lang="en-US" sz="1600" b="1" i="1" dirty="0" smtClean="0">
                <a:solidFill>
                  <a:srgbClr val="444444"/>
                </a:solidFill>
                <a:latin typeface="Segoe UI" panose="020B0502040204020203" pitchFamily="34" charset="0"/>
                <a:cs typeface="Segoe UI" panose="020B0502040204020203" pitchFamily="34" charset="0"/>
              </a:rPr>
              <a:t>[</a:t>
            </a:r>
            <a:r>
              <a:rPr lang="ru-RU" sz="1600" b="1" i="1" dirty="0" smtClean="0">
                <a:solidFill>
                  <a:srgbClr val="444444"/>
                </a:solidFill>
                <a:latin typeface="Segoe UI" panose="020B0502040204020203" pitchFamily="34" charset="0"/>
                <a:cs typeface="Segoe UI" panose="020B0502040204020203" pitchFamily="34" charset="0"/>
              </a:rPr>
              <a:t>примечание: важно проверить, действительно ли за недостоверность</a:t>
            </a:r>
            <a:r>
              <a:rPr lang="en-US" sz="1600" b="1" i="1" dirty="0" smtClean="0">
                <a:solidFill>
                  <a:srgbClr val="444444"/>
                </a:solidFill>
                <a:latin typeface="Segoe UI" panose="020B0502040204020203" pitchFamily="34" charset="0"/>
                <a:cs typeface="Segoe UI" panose="020B0502040204020203" pitchFamily="34" charset="0"/>
              </a:rPr>
              <a:t> </a:t>
            </a:r>
            <a:r>
              <a:rPr lang="ru-RU" sz="1600" b="1" i="1" dirty="0" smtClean="0">
                <a:solidFill>
                  <a:srgbClr val="444444"/>
                </a:solidFill>
                <a:latin typeface="Segoe UI" panose="020B0502040204020203" pitchFamily="34" charset="0"/>
                <a:cs typeface="Segoe UI" panose="020B0502040204020203" pitchFamily="34" charset="0"/>
              </a:rPr>
              <a:t>данных сведений документацией предусмотрено отклонение, а также важно сделать ссылку на пункт, говорящий об основании для отклонения</a:t>
            </a:r>
            <a:r>
              <a:rPr lang="en-US" sz="1600" b="1" i="1" dirty="0" smtClean="0">
                <a:solidFill>
                  <a:srgbClr val="444444"/>
                </a:solidFill>
                <a:latin typeface="Segoe UI" panose="020B0502040204020203" pitchFamily="34" charset="0"/>
                <a:cs typeface="Segoe UI" panose="020B0502040204020203" pitchFamily="34" charset="0"/>
              </a:rPr>
              <a:t>]</a:t>
            </a:r>
            <a:endParaRPr lang="ru-RU" sz="1600" b="1" i="1" dirty="0" smtClean="0">
              <a:solidFill>
                <a:srgbClr val="444444"/>
              </a:solidFill>
              <a:latin typeface="Segoe UI" panose="020B0502040204020203" pitchFamily="34" charset="0"/>
              <a:cs typeface="Segoe UI" panose="020B0502040204020203" pitchFamily="34" charset="0"/>
            </a:endParaRP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62594302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8" y="1717450"/>
            <a:ext cx="4436496" cy="246221"/>
          </a:xfrm>
          <a:prstGeom prst="rect">
            <a:avLst/>
          </a:prstGeom>
        </p:spPr>
        <p:txBody>
          <a:bodyPr wrap="square" lIns="0" tIns="0" rIns="0" bIns="0">
            <a:spAutoFit/>
          </a:bodyPr>
          <a:lstStyle/>
          <a:p>
            <a:pPr lvl="0">
              <a:spcBef>
                <a:spcPts val="1000"/>
              </a:spcBef>
            </a:pP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fontScale="90000"/>
          </a:bodyPr>
          <a:lstStyle/>
          <a:p>
            <a:r>
              <a:rPr lang="ru-RU" altLang="ru-RU" dirty="0">
                <a:cs typeface="Segoe UI" panose="020B0502040204020203" pitchFamily="34" charset="0"/>
              </a:rPr>
              <a:t>ПП </a:t>
            </a:r>
            <a:r>
              <a:rPr lang="ru-RU" altLang="ru-RU" dirty="0" err="1">
                <a:cs typeface="Segoe UI" panose="020B0502040204020203" pitchFamily="34" charset="0"/>
              </a:rPr>
              <a:t>рф</a:t>
            </a:r>
            <a:r>
              <a:rPr lang="ru-RU" altLang="ru-RU" dirty="0">
                <a:cs typeface="Segoe UI" panose="020B0502040204020203" pitchFamily="34" charset="0"/>
              </a:rPr>
              <a:t> 925 при закупке </a:t>
            </a:r>
            <a:r>
              <a:rPr lang="ru-RU" altLang="ru-RU" dirty="0" smtClean="0">
                <a:cs typeface="Segoe UI" panose="020B0502040204020203" pitchFamily="34" charset="0"/>
              </a:rPr>
              <a:t>рэп. Рекомендации по обновлению документации. Подход 1. Альтернатива отклонению</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361235" y="1017814"/>
            <a:ext cx="10342773" cy="4493538"/>
          </a:xfrm>
          <a:prstGeom prst="rect">
            <a:avLst/>
          </a:prstGeom>
        </p:spPr>
        <p:txBody>
          <a:bodyPr wrap="square">
            <a:spAutoFit/>
          </a:bodyPr>
          <a:lstStyle/>
          <a:p>
            <a:pPr algn="just" defTabSz="447675">
              <a:spcBef>
                <a:spcPts val="1200"/>
              </a:spcBef>
              <a:buClr>
                <a:srgbClr val="E4465A"/>
              </a:buClr>
              <a:buSzPct val="120000"/>
            </a:pPr>
            <a:r>
              <a:rPr lang="en-US" sz="1600" dirty="0">
                <a:solidFill>
                  <a:srgbClr val="444444"/>
                </a:solidFill>
                <a:latin typeface="Segoe UI" panose="020B0502040204020203" pitchFamily="34" charset="0"/>
                <a:cs typeface="Segoe UI" panose="020B0502040204020203" pitchFamily="34" charset="0"/>
              </a:rPr>
              <a:t>[</a:t>
            </a:r>
            <a:r>
              <a:rPr lang="ru-RU" sz="1600" dirty="0" smtClean="0">
                <a:solidFill>
                  <a:srgbClr val="444444"/>
                </a:solidFill>
                <a:latin typeface="Segoe UI" panose="020B0502040204020203" pitchFamily="34" charset="0"/>
                <a:cs typeface="Segoe UI" panose="020B0502040204020203" pitchFamily="34" charset="0"/>
              </a:rPr>
              <a:t>Заявка на участие в закупке должна содержать…</a:t>
            </a:r>
            <a:r>
              <a:rPr lang="en-US" sz="1600" dirty="0">
                <a:solidFill>
                  <a:srgbClr val="444444"/>
                </a:solidFill>
                <a:latin typeface="Segoe UI" panose="020B0502040204020203" pitchFamily="34" charset="0"/>
                <a:cs typeface="Segoe UI" panose="020B0502040204020203" pitchFamily="34" charset="0"/>
              </a:rPr>
              <a:t>]</a:t>
            </a:r>
            <a:endParaRPr lang="ru-RU" sz="16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Указание (декларирование) страны происхождения товара, а в случае если предлагаемый товар включен в единый реестр радиоэлектронной продукции, указание на то, что предлагаемая продукция включена в единый реестр радиоэлектронной продукции </a:t>
            </a:r>
            <a:r>
              <a:rPr lang="ru-RU" sz="1600" b="1" dirty="0" smtClean="0">
                <a:solidFill>
                  <a:srgbClr val="444444"/>
                </a:solidFill>
                <a:latin typeface="Segoe UI" panose="020B0502040204020203" pitchFamily="34" charset="0"/>
                <a:cs typeface="Segoe UI" panose="020B0502040204020203" pitchFamily="34" charset="0"/>
              </a:rPr>
              <a:t>с одновременным указанием номера реестровой записи в означенном реестре</a:t>
            </a:r>
            <a:r>
              <a:rPr lang="ru-RU" sz="1600" dirty="0" smtClean="0">
                <a:solidFill>
                  <a:srgbClr val="444444"/>
                </a:solidFill>
                <a:latin typeface="Segoe UI" panose="020B0502040204020203" pitchFamily="34" charset="0"/>
                <a:cs typeface="Segoe UI" panose="020B0502040204020203" pitchFamily="34" charset="0"/>
              </a:rPr>
              <a:t>. </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Отсутствие в заявке участника закупки указания на то, что предлагаемая продукция включена в единый реестр радиоэлектронной продукции, и (или) отсутствие указания номера реестровой записи в означенном реестре и (или) указание несуществующего номера реестровой записи в означенном реестре, влечет за собой признание такой заявки предлагающей товар иностранного происхождения, вне зависимости от указания (декларирования) страны происхождения товара. </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При </a:t>
            </a:r>
            <a:r>
              <a:rPr lang="ru-RU" sz="1600" dirty="0">
                <a:solidFill>
                  <a:srgbClr val="444444"/>
                </a:solidFill>
                <a:latin typeface="Segoe UI" panose="020B0502040204020203" pitchFamily="34" charset="0"/>
                <a:cs typeface="Segoe UI" panose="020B0502040204020203" pitchFamily="34" charset="0"/>
              </a:rPr>
              <a:t>обнаружении противоречий между сведениями о наименовании (в том числе, при наличии, о фирменном наименовании товара), о технических характеристиках (при наличии), потребительских свойствах (при наличии), указанных в составе заявки участника закупки, и аналогичными сведениями, указанными в реестровой записи о продукции, номер которой включен в состав заявки участника закупки, приоритет отдается указанным сведениям, включенным в состав заявки участника закупки, а номер реестровой записи, указанный в составе такой заявки, признается несуществующим.</a:t>
            </a: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86258505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4_1. Шаблон РТС">
  <a:themeElements>
    <a:clrScheme name="РТС-тендер">
      <a:dk1>
        <a:srgbClr val="444444"/>
      </a:dk1>
      <a:lt1>
        <a:sysClr val="window" lastClr="FFFFFF"/>
      </a:lt1>
      <a:dk2>
        <a:srgbClr val="444444"/>
      </a:dk2>
      <a:lt2>
        <a:srgbClr val="E7E6E6"/>
      </a:lt2>
      <a:accent1>
        <a:srgbClr val="E4465A"/>
      </a:accent1>
      <a:accent2>
        <a:srgbClr val="546670"/>
      </a:accent2>
      <a:accent3>
        <a:srgbClr val="0291A0"/>
      </a:accent3>
      <a:accent4>
        <a:srgbClr val="F1C900"/>
      </a:accent4>
      <a:accent5>
        <a:srgbClr val="0291A0"/>
      </a:accent5>
      <a:accent6>
        <a:srgbClr val="F1C900"/>
      </a:accent6>
      <a:hlink>
        <a:srgbClr val="0291A0"/>
      </a:hlink>
      <a:folHlink>
        <a:srgbClr val="AEABAB"/>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1. Шаблон РТС">
  <a:themeElements>
    <a:clrScheme name="РТС-тендер">
      <a:dk1>
        <a:srgbClr val="444444"/>
      </a:dk1>
      <a:lt1>
        <a:sysClr val="window" lastClr="FFFFFF"/>
      </a:lt1>
      <a:dk2>
        <a:srgbClr val="444444"/>
      </a:dk2>
      <a:lt2>
        <a:srgbClr val="E7E6E6"/>
      </a:lt2>
      <a:accent1>
        <a:srgbClr val="E4465A"/>
      </a:accent1>
      <a:accent2>
        <a:srgbClr val="546670"/>
      </a:accent2>
      <a:accent3>
        <a:srgbClr val="0291A0"/>
      </a:accent3>
      <a:accent4>
        <a:srgbClr val="F1C900"/>
      </a:accent4>
      <a:accent5>
        <a:srgbClr val="0291A0"/>
      </a:accent5>
      <a:accent6>
        <a:srgbClr val="F1C900"/>
      </a:accent6>
      <a:hlink>
        <a:srgbClr val="0291A0"/>
      </a:hlink>
      <a:folHlink>
        <a:srgbClr val="AEABAB"/>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87179</TotalTime>
  <Words>6019</Words>
  <Application>Microsoft Office PowerPoint</Application>
  <PresentationFormat>Широкоэкранный</PresentationFormat>
  <Paragraphs>670</Paragraphs>
  <Slides>57</Slides>
  <Notes>56</Notes>
  <HiddenSlides>0</HiddenSlides>
  <MMClips>0</MMClips>
  <ScaleCrop>false</ScaleCrop>
  <HeadingPairs>
    <vt:vector size="6" baseType="variant">
      <vt:variant>
        <vt:lpstr>Использованные шрифты</vt:lpstr>
      </vt:variant>
      <vt:variant>
        <vt:i4>13</vt:i4>
      </vt:variant>
      <vt:variant>
        <vt:lpstr>Тема</vt:lpstr>
      </vt:variant>
      <vt:variant>
        <vt:i4>2</vt:i4>
      </vt:variant>
      <vt:variant>
        <vt:lpstr>Заголовки слайдов</vt:lpstr>
      </vt:variant>
      <vt:variant>
        <vt:i4>57</vt:i4>
      </vt:variant>
    </vt:vector>
  </HeadingPairs>
  <TitlesOfParts>
    <vt:vector size="72" baseType="lpstr">
      <vt:lpstr>Arial Unicode MS</vt:lpstr>
      <vt:lpstr>Microsoft YaHei</vt:lpstr>
      <vt:lpstr>Adobe Arabic</vt:lpstr>
      <vt:lpstr>Aria</vt:lpstr>
      <vt:lpstr>Arial</vt:lpstr>
      <vt:lpstr>Calibri</vt:lpstr>
      <vt:lpstr>Roboto</vt:lpstr>
      <vt:lpstr>Segoe UI</vt:lpstr>
      <vt:lpstr>Segoe UI Black</vt:lpstr>
      <vt:lpstr>Segoe UI Light</vt:lpstr>
      <vt:lpstr>Times New Roman</vt:lpstr>
      <vt:lpstr>Trebuchet MS</vt:lpstr>
      <vt:lpstr>Wingdings</vt:lpstr>
      <vt:lpstr>4_1. Шаблон РТС</vt:lpstr>
      <vt:lpstr>1_1. Шаблон РТС</vt:lpstr>
      <vt:lpstr>Обзор вступивших и будущих изменений в законодательной базе 223-ФЗ</vt:lpstr>
      <vt:lpstr>Презентация PowerPoint</vt:lpstr>
      <vt:lpstr>Новый порядок планирования</vt:lpstr>
      <vt:lpstr>Увеличение размера квоты</vt:lpstr>
      <vt:lpstr>Уменьшение срока оплаты по договорам с мсп</vt:lpstr>
      <vt:lpstr>ПП рф 925 при закупке рэп</vt:lpstr>
      <vt:lpstr>Два подхода к применению ПП РФ 925 при закупке РЭП</vt:lpstr>
      <vt:lpstr>ПП рф 925 при закупке рэп. Рекомендации по обновлению документации. Подход 1</vt:lpstr>
      <vt:lpstr>ПП рф 925 при закупке рэп. Рекомендации по обновлению документации. Подход 1. Альтернатива отклонению</vt:lpstr>
      <vt:lpstr>ПП рф 925 при закупке рэп. Рекомендации по обновлению документации. Подход 2</vt:lpstr>
      <vt:lpstr>Обновление положения в связи с факторингом</vt:lpstr>
      <vt:lpstr>Обновление положения в связи с факторингом. Типовые формулировки для ПоЗ</vt:lpstr>
      <vt:lpstr>Обновление положения в связи с факторингом. Типовые формулировки для ПоЗ</vt:lpstr>
      <vt:lpstr>Расширение закупок с ограничением (мсп) в отношении самозанятых</vt:lpstr>
      <vt:lpstr>Презентация PowerPoint</vt:lpstr>
      <vt:lpstr>Изменения, которые пока под вопросом</vt:lpstr>
      <vt:lpstr>Изменения, которые пока под вопросом</vt:lpstr>
      <vt:lpstr>Изменения, которые пока под вопросом</vt:lpstr>
      <vt:lpstr>Проект 85618. новые штрафы для заказчиков</vt:lpstr>
      <vt:lpstr>Проект 85618. новые штрафы для заказчиков</vt:lpstr>
      <vt:lpstr>Проект 85618. новые штрафы для заказчиков</vt:lpstr>
      <vt:lpstr>Проект 85618. новые штрафы для заказчиков</vt:lpstr>
      <vt:lpstr>Проект 85618. новые штрафы для заказчиков</vt:lpstr>
      <vt:lpstr>Проект 85618. новые штрафы для заказчиков</vt:lpstr>
      <vt:lpstr>Презентация PowerPoint</vt:lpstr>
      <vt:lpstr>Знаковые административные прецеденты 2019</vt:lpstr>
      <vt:lpstr>Презентация PowerPoint</vt:lpstr>
      <vt:lpstr>Презентация PowerPoint</vt:lpstr>
      <vt:lpstr>Дело N А53-32759/2017</vt:lpstr>
      <vt:lpstr>Уголовная ответственность вследствие дробления закупок</vt:lpstr>
      <vt:lpstr>Презентация PowerPoint</vt:lpstr>
      <vt:lpstr>73-АД19-2</vt:lpstr>
      <vt:lpstr>73-АД19-2</vt:lpstr>
      <vt:lpstr>Презентация PowerPoint</vt:lpstr>
      <vt:lpstr>А45-7350/2018</vt:lpstr>
      <vt:lpstr>А45-7350/2018</vt:lpstr>
      <vt:lpstr>Презентация PowerPoint</vt:lpstr>
      <vt:lpstr>А03-6990/2018</vt:lpstr>
      <vt:lpstr>А03-6990/2018</vt:lpstr>
      <vt:lpstr>Презентация PowerPoint</vt:lpstr>
      <vt:lpstr>А75-10317/2018</vt:lpstr>
      <vt:lpstr>А75-10317/2018</vt:lpstr>
      <vt:lpstr>Презентация PowerPoint</vt:lpstr>
      <vt:lpstr>А64-3968/2018</vt:lpstr>
      <vt:lpstr>А64-3968/2018</vt:lpstr>
      <vt:lpstr>Презентация PowerPoint</vt:lpstr>
      <vt:lpstr>A40-40495/19</vt:lpstr>
      <vt:lpstr>A40-40495/19</vt:lpstr>
      <vt:lpstr>Презентация PowerPoint</vt:lpstr>
      <vt:lpstr>А17-6136/2018</vt:lpstr>
      <vt:lpstr>А17-6136/2018</vt:lpstr>
      <vt:lpstr>Презентация PowerPoint</vt:lpstr>
      <vt:lpstr>А19-15242/2018</vt:lpstr>
      <vt:lpstr>А19-15242/2018</vt:lpstr>
      <vt:lpstr>Презентация PowerPoint</vt:lpstr>
      <vt:lpstr>Применение профстандартов в 223-ФЗ</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Пацевич Екатерина Александровна</dc:creator>
  <cp:lastModifiedBy>Галимский Анатолий Вячеславович</cp:lastModifiedBy>
  <cp:revision>545</cp:revision>
  <cp:lastPrinted>2017-01-25T16:02:31Z</cp:lastPrinted>
  <dcterms:created xsi:type="dcterms:W3CDTF">2017-01-09T12:57:11Z</dcterms:created>
  <dcterms:modified xsi:type="dcterms:W3CDTF">2019-12-25T10:47:52Z</dcterms:modified>
</cp:coreProperties>
</file>